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docMetadata/LabelInfo.xml" ContentType="application/vnd.ms-office.classificationlabel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1" r:id="rId5"/>
    <p:sldId id="334" r:id="rId6"/>
    <p:sldId id="348" r:id="rId7"/>
    <p:sldId id="349" r:id="rId8"/>
    <p:sldId id="345" r:id="rId9"/>
    <p:sldId id="339" r:id="rId10"/>
    <p:sldId id="350" r:id="rId11"/>
    <p:sldId id="352" r:id="rId12"/>
    <p:sldId id="353" r:id="rId13"/>
    <p:sldId id="359" r:id="rId14"/>
    <p:sldId id="355" r:id="rId15"/>
    <p:sldId id="325" r:id="rId16"/>
    <p:sldId id="356" r:id="rId17"/>
    <p:sldId id="322" r:id="rId18"/>
    <p:sldId id="357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05" autoAdjust="0"/>
    <p:restoredTop sz="95417" autoAdjust="0"/>
  </p:normalViewPr>
  <p:slideViewPr>
    <p:cSldViewPr snapToGrid="0">
      <p:cViewPr varScale="1">
        <p:scale>
          <a:sx n="111" d="100"/>
          <a:sy n="111" d="100"/>
        </p:scale>
        <p:origin x="-900" y="-84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FDF91-E31D-41C4-BF0E-1EAF1134AA3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B5FDCE-8328-48F7-917F-6F01FCE65A2A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Συνέδραμαν σε 11.845 περιστατικά ακούσιας νοσηλείας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613E876B-F5D6-41C5-872F-E18EF082A438}" type="parTrans" cxnId="{1E2B28E4-39F5-4023-A326-9D0AF21841CA}">
      <dgm:prSet/>
      <dgm:spPr/>
      <dgm:t>
        <a:bodyPr/>
        <a:lstStyle/>
        <a:p>
          <a:endParaRPr lang="el-GR"/>
        </a:p>
      </dgm:t>
    </dgm:pt>
    <dgm:pt modelId="{039FDC67-388A-4301-9E91-60867799E053}" type="sibTrans" cxnId="{1E2B28E4-39F5-4023-A326-9D0AF21841CA}">
      <dgm:prSet/>
      <dgm:spPr/>
      <dgm:t>
        <a:bodyPr/>
        <a:lstStyle/>
        <a:p>
          <a:endParaRPr lang="el-GR"/>
        </a:p>
      </dgm:t>
    </dgm:pt>
    <dgm:pt modelId="{B5AF36BF-AE65-484A-9EEA-95F99997BB62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Πραγματοποίησαν 72.334 μεταγωγές κρατουμένων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B2CB978D-CCF9-444E-B9F5-CB59CA0CBA47}" type="parTrans" cxnId="{4E40F570-B62B-498B-9E3B-777286238775}">
      <dgm:prSet/>
      <dgm:spPr/>
      <dgm:t>
        <a:bodyPr/>
        <a:lstStyle/>
        <a:p>
          <a:endParaRPr lang="el-GR"/>
        </a:p>
      </dgm:t>
    </dgm:pt>
    <dgm:pt modelId="{304E90B4-D25E-4EBD-82D1-D9820B873C7A}" type="sibTrans" cxnId="{4E40F570-B62B-498B-9E3B-777286238775}">
      <dgm:prSet/>
      <dgm:spPr/>
      <dgm:t>
        <a:bodyPr/>
        <a:lstStyle/>
        <a:p>
          <a:endParaRPr lang="el-GR"/>
        </a:p>
      </dgm:t>
    </dgm:pt>
    <dgm:pt modelId="{D6B04938-FCD4-415A-9091-5187C48C8225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Επέδωσαν 1.017.346 έγγραφα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6B37E0EC-3A84-4581-8324-FADAE9A41EA2}" type="parTrans" cxnId="{3397541C-9D98-4497-93DE-DB86A5A7BAD9}">
      <dgm:prSet/>
      <dgm:spPr/>
      <dgm:t>
        <a:bodyPr/>
        <a:lstStyle/>
        <a:p>
          <a:endParaRPr lang="el-GR"/>
        </a:p>
      </dgm:t>
    </dgm:pt>
    <dgm:pt modelId="{106271DE-69E0-4C15-9109-E739670D9B85}" type="sibTrans" cxnId="{3397541C-9D98-4497-93DE-DB86A5A7BAD9}">
      <dgm:prSet/>
      <dgm:spPr/>
      <dgm:t>
        <a:bodyPr/>
        <a:lstStyle/>
        <a:p>
          <a:endParaRPr lang="el-GR"/>
        </a:p>
      </dgm:t>
    </dgm:pt>
    <dgm:pt modelId="{18F29841-AFA0-4B3A-BDF9-F5FCF32A828A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72.821 διατέθηκαν σε μέτρα τάξης- ασφάλειας σε δικαστικές αίθουσες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A0EE5CC9-AF65-4622-98C9-19233F51C836}" type="parTrans" cxnId="{A7983942-C128-4C5D-8469-848E5150B7D2}">
      <dgm:prSet/>
      <dgm:spPr/>
      <dgm:t>
        <a:bodyPr/>
        <a:lstStyle/>
        <a:p>
          <a:endParaRPr lang="el-GR"/>
        </a:p>
      </dgm:t>
    </dgm:pt>
    <dgm:pt modelId="{BD3E1151-08BE-4C1D-9B2E-4026638D5FA9}" type="sibTrans" cxnId="{A7983942-C128-4C5D-8469-848E5150B7D2}">
      <dgm:prSet/>
      <dgm:spPr/>
      <dgm:t>
        <a:bodyPr/>
        <a:lstStyle/>
        <a:p>
          <a:endParaRPr lang="el-GR"/>
        </a:p>
      </dgm:t>
    </dgm:pt>
    <dgm:pt modelId="{D0F9886C-406B-45EA-8D88-A95774783C5D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84.093 διατέθηκαν σε μέτρα τάξης- ασφάλειας σε αθλητικούς αγώνες 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E567737D-6909-4684-80E9-435504673D51}" type="parTrans" cxnId="{ED2286FD-CC89-488A-A252-237EC814C27E}">
      <dgm:prSet/>
      <dgm:spPr/>
      <dgm:t>
        <a:bodyPr/>
        <a:lstStyle/>
        <a:p>
          <a:endParaRPr lang="el-GR"/>
        </a:p>
      </dgm:t>
    </dgm:pt>
    <dgm:pt modelId="{5B19926F-6E62-4F28-807D-C0273DA100C0}" type="sibTrans" cxnId="{ED2286FD-CC89-488A-A252-237EC814C27E}">
      <dgm:prSet/>
      <dgm:spPr/>
      <dgm:t>
        <a:bodyPr/>
        <a:lstStyle/>
        <a:p>
          <a:endParaRPr lang="el-GR"/>
        </a:p>
      </dgm:t>
    </dgm:pt>
    <dgm:pt modelId="{789B8B86-27D9-4E77-B73B-93C57C89338E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107.701 διατέθηκαν για την προστασία των συναθροίσεων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14FF534E-DC34-48C0-82D2-FFD112CD3342}" type="parTrans" cxnId="{D0996EEC-6401-4293-A81B-DADECE63D0C5}">
      <dgm:prSet/>
      <dgm:spPr/>
      <dgm:t>
        <a:bodyPr/>
        <a:lstStyle/>
        <a:p>
          <a:endParaRPr lang="el-GR"/>
        </a:p>
      </dgm:t>
    </dgm:pt>
    <dgm:pt modelId="{BBE72612-4932-4A10-B741-ED5F9F1AACFE}" type="sibTrans" cxnId="{D0996EEC-6401-4293-A81B-DADECE63D0C5}">
      <dgm:prSet/>
      <dgm:spPr/>
      <dgm:t>
        <a:bodyPr/>
        <a:lstStyle/>
        <a:p>
          <a:endParaRPr lang="el-GR"/>
        </a:p>
      </dgm:t>
    </dgm:pt>
    <dgm:pt modelId="{AD52E9D8-5A48-4FB4-9EE6-83671802320D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300" b="1" dirty="0" smtClean="0">
              <a:latin typeface="Verdana" pitchFamily="34" charset="0"/>
              <a:ea typeface="Verdana" pitchFamily="34" charset="0"/>
            </a:rPr>
            <a:t>Διαχειρίστηκαν 10.754 καταγγελίες για την παραβίαση της νομοθεσίας περί ζώων  &amp; βεβαίωσαν 2.526 παραβάσεις</a:t>
          </a:r>
          <a:endParaRPr lang="el-GR" sz="1300" b="1" dirty="0">
            <a:latin typeface="Verdana" pitchFamily="34" charset="0"/>
            <a:ea typeface="Verdana" pitchFamily="34" charset="0"/>
          </a:endParaRPr>
        </a:p>
      </dgm:t>
    </dgm:pt>
    <dgm:pt modelId="{B7A736DF-B3FD-4B83-853E-9CA74D37D256}" type="parTrans" cxnId="{BB29513C-7685-45ED-AE6C-34AF1D8A4BFF}">
      <dgm:prSet/>
      <dgm:spPr/>
      <dgm:t>
        <a:bodyPr/>
        <a:lstStyle/>
        <a:p>
          <a:endParaRPr lang="el-GR"/>
        </a:p>
      </dgm:t>
    </dgm:pt>
    <dgm:pt modelId="{3E548504-E27E-4898-875D-3A7BE50A955B}" type="sibTrans" cxnId="{BB29513C-7685-45ED-AE6C-34AF1D8A4BFF}">
      <dgm:prSet/>
      <dgm:spPr/>
      <dgm:t>
        <a:bodyPr/>
        <a:lstStyle/>
        <a:p>
          <a:endParaRPr lang="el-GR"/>
        </a:p>
      </dgm:t>
    </dgm:pt>
    <dgm:pt modelId="{ACF6FF47-79BC-4501-8F8F-27D5C8703847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141.202 αστυνομικοί διατέθηκαν για συνδρομή σε φυσικές καταστροφές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A9D3F0B3-5CBB-4B7E-9019-53DA0D704A30}" type="parTrans" cxnId="{ECAA534A-F903-4F6C-B139-C7A042AEC930}">
      <dgm:prSet/>
      <dgm:spPr/>
      <dgm:t>
        <a:bodyPr/>
        <a:lstStyle/>
        <a:p>
          <a:endParaRPr lang="el-GR"/>
        </a:p>
      </dgm:t>
    </dgm:pt>
    <dgm:pt modelId="{292704ED-E3F1-4399-9942-70E7E45BB80E}" type="sibTrans" cxnId="{ECAA534A-F903-4F6C-B139-C7A042AEC930}">
      <dgm:prSet/>
      <dgm:spPr/>
      <dgm:t>
        <a:bodyPr/>
        <a:lstStyle/>
        <a:p>
          <a:endParaRPr lang="el-GR"/>
        </a:p>
      </dgm:t>
    </dgm:pt>
    <dgm:pt modelId="{7EF3D73F-5C54-4BA2-B35D-899A8098E81B}" type="pres">
      <dgm:prSet presAssocID="{A21FDF91-E31D-41C4-BF0E-1EAF1134AA3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CDC68042-3072-40B2-8897-2EA0E77959E7}" type="pres">
      <dgm:prSet presAssocID="{56B5FDCE-8328-48F7-917F-6F01FCE65A2A}" presName="compNode" presStyleCnt="0"/>
      <dgm:spPr/>
    </dgm:pt>
    <dgm:pt modelId="{BA31027D-C531-463D-8B37-A4AB04F68FF9}" type="pres">
      <dgm:prSet presAssocID="{56B5FDCE-8328-48F7-917F-6F01FCE65A2A}" presName="dummyConnPt" presStyleCnt="0"/>
      <dgm:spPr/>
    </dgm:pt>
    <dgm:pt modelId="{8CD1FA9E-5297-416A-AFCC-50A313C4765B}" type="pres">
      <dgm:prSet presAssocID="{56B5FDCE-8328-48F7-917F-6F01FCE65A2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D6BEDA-36E5-4E97-B10B-0A0EFA150AEC}" type="pres">
      <dgm:prSet presAssocID="{039FDC67-388A-4301-9E91-60867799E053}" presName="sibTrans" presStyleLbl="bgSibTrans2D1" presStyleIdx="0" presStyleCnt="7"/>
      <dgm:spPr/>
      <dgm:t>
        <a:bodyPr/>
        <a:lstStyle/>
        <a:p>
          <a:endParaRPr lang="el-GR"/>
        </a:p>
      </dgm:t>
    </dgm:pt>
    <dgm:pt modelId="{540373B3-4356-42E0-AE09-5757F8F40F3C}" type="pres">
      <dgm:prSet presAssocID="{B5AF36BF-AE65-484A-9EEA-95F99997BB62}" presName="compNode" presStyleCnt="0"/>
      <dgm:spPr/>
    </dgm:pt>
    <dgm:pt modelId="{06AD318F-EEB2-4B40-99D4-125022A9614C}" type="pres">
      <dgm:prSet presAssocID="{B5AF36BF-AE65-484A-9EEA-95F99997BB62}" presName="dummyConnPt" presStyleCnt="0"/>
      <dgm:spPr/>
    </dgm:pt>
    <dgm:pt modelId="{70C99E29-3CA1-4F39-8A27-25DCA1C95EC2}" type="pres">
      <dgm:prSet presAssocID="{B5AF36BF-AE65-484A-9EEA-95F99997BB6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AB2A0D-ADA6-435A-B2CB-59143739B628}" type="pres">
      <dgm:prSet presAssocID="{304E90B4-D25E-4EBD-82D1-D9820B873C7A}" presName="sibTrans" presStyleLbl="bgSibTrans2D1" presStyleIdx="1" presStyleCnt="7"/>
      <dgm:spPr/>
      <dgm:t>
        <a:bodyPr/>
        <a:lstStyle/>
        <a:p>
          <a:endParaRPr lang="el-GR"/>
        </a:p>
      </dgm:t>
    </dgm:pt>
    <dgm:pt modelId="{B4B287DF-E5B6-4F3C-8BF7-2FBF88DF507F}" type="pres">
      <dgm:prSet presAssocID="{D6B04938-FCD4-415A-9091-5187C48C8225}" presName="compNode" presStyleCnt="0"/>
      <dgm:spPr/>
    </dgm:pt>
    <dgm:pt modelId="{DDD1FB69-584B-4810-B0A7-700B29C22412}" type="pres">
      <dgm:prSet presAssocID="{D6B04938-FCD4-415A-9091-5187C48C8225}" presName="dummyConnPt" presStyleCnt="0"/>
      <dgm:spPr/>
    </dgm:pt>
    <dgm:pt modelId="{C09098F4-1A3C-4D01-B22B-C38F3FEDCB5F}" type="pres">
      <dgm:prSet presAssocID="{D6B04938-FCD4-415A-9091-5187C48C822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882EF7-F8E2-4754-8B20-D08C529FFD28}" type="pres">
      <dgm:prSet presAssocID="{106271DE-69E0-4C15-9109-E739670D9B85}" presName="sibTrans" presStyleLbl="bgSibTrans2D1" presStyleIdx="2" presStyleCnt="7"/>
      <dgm:spPr/>
      <dgm:t>
        <a:bodyPr/>
        <a:lstStyle/>
        <a:p>
          <a:endParaRPr lang="el-GR"/>
        </a:p>
      </dgm:t>
    </dgm:pt>
    <dgm:pt modelId="{E14235C8-4BD7-498F-BAA6-3E05A5635DC3}" type="pres">
      <dgm:prSet presAssocID="{18F29841-AFA0-4B3A-BDF9-F5FCF32A828A}" presName="compNode" presStyleCnt="0"/>
      <dgm:spPr/>
    </dgm:pt>
    <dgm:pt modelId="{3B099214-3B9A-4F9B-B352-212994174F10}" type="pres">
      <dgm:prSet presAssocID="{18F29841-AFA0-4B3A-BDF9-F5FCF32A828A}" presName="dummyConnPt" presStyleCnt="0"/>
      <dgm:spPr/>
    </dgm:pt>
    <dgm:pt modelId="{6DB91379-19E5-47B9-AEF4-B9F976493249}" type="pres">
      <dgm:prSet presAssocID="{18F29841-AFA0-4B3A-BDF9-F5FCF32A828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402126-5B79-40D5-9440-E6B334C605F7}" type="pres">
      <dgm:prSet presAssocID="{BD3E1151-08BE-4C1D-9B2E-4026638D5FA9}" presName="sibTrans" presStyleLbl="bgSibTrans2D1" presStyleIdx="3" presStyleCnt="7"/>
      <dgm:spPr/>
      <dgm:t>
        <a:bodyPr/>
        <a:lstStyle/>
        <a:p>
          <a:endParaRPr lang="el-GR"/>
        </a:p>
      </dgm:t>
    </dgm:pt>
    <dgm:pt modelId="{B0DDC285-E77C-4B17-B780-BB3AFD618C32}" type="pres">
      <dgm:prSet presAssocID="{D0F9886C-406B-45EA-8D88-A95774783C5D}" presName="compNode" presStyleCnt="0"/>
      <dgm:spPr/>
    </dgm:pt>
    <dgm:pt modelId="{B2522D2A-8249-40CC-82A6-A2F7AA0EC0B2}" type="pres">
      <dgm:prSet presAssocID="{D0F9886C-406B-45EA-8D88-A95774783C5D}" presName="dummyConnPt" presStyleCnt="0"/>
      <dgm:spPr/>
    </dgm:pt>
    <dgm:pt modelId="{1CE7035A-EDA1-4780-AF04-FCAC39CA72D5}" type="pres">
      <dgm:prSet presAssocID="{D0F9886C-406B-45EA-8D88-A95774783C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223E50-F9A5-481B-9984-7B30E985A2D0}" type="pres">
      <dgm:prSet presAssocID="{5B19926F-6E62-4F28-807D-C0273DA100C0}" presName="sibTrans" presStyleLbl="bgSibTrans2D1" presStyleIdx="4" presStyleCnt="7"/>
      <dgm:spPr/>
      <dgm:t>
        <a:bodyPr/>
        <a:lstStyle/>
        <a:p>
          <a:endParaRPr lang="el-GR"/>
        </a:p>
      </dgm:t>
    </dgm:pt>
    <dgm:pt modelId="{D8F05B29-EABA-48B7-805F-837BCB7111DF}" type="pres">
      <dgm:prSet presAssocID="{789B8B86-27D9-4E77-B73B-93C57C89338E}" presName="compNode" presStyleCnt="0"/>
      <dgm:spPr/>
    </dgm:pt>
    <dgm:pt modelId="{85B5FB11-9079-4F19-91D7-42224DB318CD}" type="pres">
      <dgm:prSet presAssocID="{789B8B86-27D9-4E77-B73B-93C57C89338E}" presName="dummyConnPt" presStyleCnt="0"/>
      <dgm:spPr/>
    </dgm:pt>
    <dgm:pt modelId="{69D09B44-6827-482E-BB0D-F1CE9D32DFF4}" type="pres">
      <dgm:prSet presAssocID="{789B8B86-27D9-4E77-B73B-93C57C89338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24DCA1-02EB-4B77-8121-9C1EBC7C3D6C}" type="pres">
      <dgm:prSet presAssocID="{BBE72612-4932-4A10-B741-ED5F9F1AACFE}" presName="sibTrans" presStyleLbl="bgSibTrans2D1" presStyleIdx="5" presStyleCnt="7"/>
      <dgm:spPr/>
      <dgm:t>
        <a:bodyPr/>
        <a:lstStyle/>
        <a:p>
          <a:endParaRPr lang="el-GR"/>
        </a:p>
      </dgm:t>
    </dgm:pt>
    <dgm:pt modelId="{1F924CC3-AE15-477D-B2F4-6B9488319DD1}" type="pres">
      <dgm:prSet presAssocID="{AD52E9D8-5A48-4FB4-9EE6-83671802320D}" presName="compNode" presStyleCnt="0"/>
      <dgm:spPr/>
    </dgm:pt>
    <dgm:pt modelId="{08778D90-EA10-474B-812C-EFB9ADA2D78A}" type="pres">
      <dgm:prSet presAssocID="{AD52E9D8-5A48-4FB4-9EE6-83671802320D}" presName="dummyConnPt" presStyleCnt="0"/>
      <dgm:spPr/>
    </dgm:pt>
    <dgm:pt modelId="{6406F113-8709-4921-BE2F-208D633CF5F4}" type="pres">
      <dgm:prSet presAssocID="{AD52E9D8-5A48-4FB4-9EE6-83671802320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6BA809-EB53-4DD3-B0C4-3FEC3BAFDB35}" type="pres">
      <dgm:prSet presAssocID="{3E548504-E27E-4898-875D-3A7BE50A955B}" presName="sibTrans" presStyleLbl="bgSibTrans2D1" presStyleIdx="6" presStyleCnt="7"/>
      <dgm:spPr/>
      <dgm:t>
        <a:bodyPr/>
        <a:lstStyle/>
        <a:p>
          <a:endParaRPr lang="el-GR"/>
        </a:p>
      </dgm:t>
    </dgm:pt>
    <dgm:pt modelId="{2AC647CB-733D-4E3B-AF56-C5CB64C4F631}" type="pres">
      <dgm:prSet presAssocID="{ACF6FF47-79BC-4501-8F8F-27D5C8703847}" presName="compNode" presStyleCnt="0"/>
      <dgm:spPr/>
    </dgm:pt>
    <dgm:pt modelId="{D2A2E76A-90D1-44F0-AB5C-4F2ADE5F4E6E}" type="pres">
      <dgm:prSet presAssocID="{ACF6FF47-79BC-4501-8F8F-27D5C8703847}" presName="dummyConnPt" presStyleCnt="0"/>
      <dgm:spPr/>
    </dgm:pt>
    <dgm:pt modelId="{A785176E-2A9A-40A9-B908-2BDC6CA4DD94}" type="pres">
      <dgm:prSet presAssocID="{ACF6FF47-79BC-4501-8F8F-27D5C870384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7983942-C128-4C5D-8469-848E5150B7D2}" srcId="{A21FDF91-E31D-41C4-BF0E-1EAF1134AA37}" destId="{18F29841-AFA0-4B3A-BDF9-F5FCF32A828A}" srcOrd="3" destOrd="0" parTransId="{A0EE5CC9-AF65-4622-98C9-19233F51C836}" sibTransId="{BD3E1151-08BE-4C1D-9B2E-4026638D5FA9}"/>
    <dgm:cxn modelId="{D224E919-8987-420C-95C0-AD51A8B8FA7A}" type="presOf" srcId="{304E90B4-D25E-4EBD-82D1-D9820B873C7A}" destId="{A0AB2A0D-ADA6-435A-B2CB-59143739B628}" srcOrd="0" destOrd="0" presId="urn:microsoft.com/office/officeart/2005/8/layout/bProcess4"/>
    <dgm:cxn modelId="{6A7DDF7D-DCD8-4A84-966A-4B04F4F2BA85}" type="presOf" srcId="{18F29841-AFA0-4B3A-BDF9-F5FCF32A828A}" destId="{6DB91379-19E5-47B9-AEF4-B9F976493249}" srcOrd="0" destOrd="0" presId="urn:microsoft.com/office/officeart/2005/8/layout/bProcess4"/>
    <dgm:cxn modelId="{DB5B192C-3B15-408E-A1A0-DFA25E793CD8}" type="presOf" srcId="{BBE72612-4932-4A10-B741-ED5F9F1AACFE}" destId="{8C24DCA1-02EB-4B77-8121-9C1EBC7C3D6C}" srcOrd="0" destOrd="0" presId="urn:microsoft.com/office/officeart/2005/8/layout/bProcess4"/>
    <dgm:cxn modelId="{4E40F570-B62B-498B-9E3B-777286238775}" srcId="{A21FDF91-E31D-41C4-BF0E-1EAF1134AA37}" destId="{B5AF36BF-AE65-484A-9EEA-95F99997BB62}" srcOrd="1" destOrd="0" parTransId="{B2CB978D-CCF9-444E-B9F5-CB59CA0CBA47}" sibTransId="{304E90B4-D25E-4EBD-82D1-D9820B873C7A}"/>
    <dgm:cxn modelId="{8AD3DC8C-43CD-4407-89BC-2E6BF53C5B13}" type="presOf" srcId="{5B19926F-6E62-4F28-807D-C0273DA100C0}" destId="{E5223E50-F9A5-481B-9984-7B30E985A2D0}" srcOrd="0" destOrd="0" presId="urn:microsoft.com/office/officeart/2005/8/layout/bProcess4"/>
    <dgm:cxn modelId="{29964C13-A2E1-4128-B169-5D629AC54CED}" type="presOf" srcId="{AD52E9D8-5A48-4FB4-9EE6-83671802320D}" destId="{6406F113-8709-4921-BE2F-208D633CF5F4}" srcOrd="0" destOrd="0" presId="urn:microsoft.com/office/officeart/2005/8/layout/bProcess4"/>
    <dgm:cxn modelId="{BB29513C-7685-45ED-AE6C-34AF1D8A4BFF}" srcId="{A21FDF91-E31D-41C4-BF0E-1EAF1134AA37}" destId="{AD52E9D8-5A48-4FB4-9EE6-83671802320D}" srcOrd="6" destOrd="0" parTransId="{B7A736DF-B3FD-4B83-853E-9CA74D37D256}" sibTransId="{3E548504-E27E-4898-875D-3A7BE50A955B}"/>
    <dgm:cxn modelId="{4AB522E3-A19A-4DB9-8441-5AB43624E4F8}" type="presOf" srcId="{3E548504-E27E-4898-875D-3A7BE50A955B}" destId="{006BA809-EB53-4DD3-B0C4-3FEC3BAFDB35}" srcOrd="0" destOrd="0" presId="urn:microsoft.com/office/officeart/2005/8/layout/bProcess4"/>
    <dgm:cxn modelId="{2A6599E5-6C06-42B5-8C10-D7B7E46F523E}" type="presOf" srcId="{B5AF36BF-AE65-484A-9EEA-95F99997BB62}" destId="{70C99E29-3CA1-4F39-8A27-25DCA1C95EC2}" srcOrd="0" destOrd="0" presId="urn:microsoft.com/office/officeart/2005/8/layout/bProcess4"/>
    <dgm:cxn modelId="{4B5ED5CE-EE13-41D9-8E99-AD81899C036F}" type="presOf" srcId="{039FDC67-388A-4301-9E91-60867799E053}" destId="{43D6BEDA-36E5-4E97-B10B-0A0EFA150AEC}" srcOrd="0" destOrd="0" presId="urn:microsoft.com/office/officeart/2005/8/layout/bProcess4"/>
    <dgm:cxn modelId="{4490E466-3A40-466D-BAD8-A136CEAC59DA}" type="presOf" srcId="{ACF6FF47-79BC-4501-8F8F-27D5C8703847}" destId="{A785176E-2A9A-40A9-B908-2BDC6CA4DD94}" srcOrd="0" destOrd="0" presId="urn:microsoft.com/office/officeart/2005/8/layout/bProcess4"/>
    <dgm:cxn modelId="{3F363CA8-A4E1-41E2-A18B-5A3C653AAE78}" type="presOf" srcId="{BD3E1151-08BE-4C1D-9B2E-4026638D5FA9}" destId="{1A402126-5B79-40D5-9440-E6B334C605F7}" srcOrd="0" destOrd="0" presId="urn:microsoft.com/office/officeart/2005/8/layout/bProcess4"/>
    <dgm:cxn modelId="{A2877650-C159-4957-8909-A086A65BF5FD}" type="presOf" srcId="{789B8B86-27D9-4E77-B73B-93C57C89338E}" destId="{69D09B44-6827-482E-BB0D-F1CE9D32DFF4}" srcOrd="0" destOrd="0" presId="urn:microsoft.com/office/officeart/2005/8/layout/bProcess4"/>
    <dgm:cxn modelId="{BD153460-AEB7-442B-B39C-22CA10479BCF}" type="presOf" srcId="{D0F9886C-406B-45EA-8D88-A95774783C5D}" destId="{1CE7035A-EDA1-4780-AF04-FCAC39CA72D5}" srcOrd="0" destOrd="0" presId="urn:microsoft.com/office/officeart/2005/8/layout/bProcess4"/>
    <dgm:cxn modelId="{1E2B28E4-39F5-4023-A326-9D0AF21841CA}" srcId="{A21FDF91-E31D-41C4-BF0E-1EAF1134AA37}" destId="{56B5FDCE-8328-48F7-917F-6F01FCE65A2A}" srcOrd="0" destOrd="0" parTransId="{613E876B-F5D6-41C5-872F-E18EF082A438}" sibTransId="{039FDC67-388A-4301-9E91-60867799E053}"/>
    <dgm:cxn modelId="{43EC058A-27F5-4EDB-8468-7FDA7652FEB9}" type="presOf" srcId="{D6B04938-FCD4-415A-9091-5187C48C8225}" destId="{C09098F4-1A3C-4D01-B22B-C38F3FEDCB5F}" srcOrd="0" destOrd="0" presId="urn:microsoft.com/office/officeart/2005/8/layout/bProcess4"/>
    <dgm:cxn modelId="{ED2286FD-CC89-488A-A252-237EC814C27E}" srcId="{A21FDF91-E31D-41C4-BF0E-1EAF1134AA37}" destId="{D0F9886C-406B-45EA-8D88-A95774783C5D}" srcOrd="4" destOrd="0" parTransId="{E567737D-6909-4684-80E9-435504673D51}" sibTransId="{5B19926F-6E62-4F28-807D-C0273DA100C0}"/>
    <dgm:cxn modelId="{DCCB5C34-D0C1-423F-A7A1-374DA17A2B48}" type="presOf" srcId="{56B5FDCE-8328-48F7-917F-6F01FCE65A2A}" destId="{8CD1FA9E-5297-416A-AFCC-50A313C4765B}" srcOrd="0" destOrd="0" presId="urn:microsoft.com/office/officeart/2005/8/layout/bProcess4"/>
    <dgm:cxn modelId="{8D9E06ED-3856-47F0-8F37-2C218888E25B}" type="presOf" srcId="{A21FDF91-E31D-41C4-BF0E-1EAF1134AA37}" destId="{7EF3D73F-5C54-4BA2-B35D-899A8098E81B}" srcOrd="0" destOrd="0" presId="urn:microsoft.com/office/officeart/2005/8/layout/bProcess4"/>
    <dgm:cxn modelId="{E17D4984-DF89-479A-9C34-C390C9E4318F}" type="presOf" srcId="{106271DE-69E0-4C15-9109-E739670D9B85}" destId="{3E882EF7-F8E2-4754-8B20-D08C529FFD28}" srcOrd="0" destOrd="0" presId="urn:microsoft.com/office/officeart/2005/8/layout/bProcess4"/>
    <dgm:cxn modelId="{ECAA534A-F903-4F6C-B139-C7A042AEC930}" srcId="{A21FDF91-E31D-41C4-BF0E-1EAF1134AA37}" destId="{ACF6FF47-79BC-4501-8F8F-27D5C8703847}" srcOrd="7" destOrd="0" parTransId="{A9D3F0B3-5CBB-4B7E-9019-53DA0D704A30}" sibTransId="{292704ED-E3F1-4399-9942-70E7E45BB80E}"/>
    <dgm:cxn modelId="{3397541C-9D98-4497-93DE-DB86A5A7BAD9}" srcId="{A21FDF91-E31D-41C4-BF0E-1EAF1134AA37}" destId="{D6B04938-FCD4-415A-9091-5187C48C8225}" srcOrd="2" destOrd="0" parTransId="{6B37E0EC-3A84-4581-8324-FADAE9A41EA2}" sibTransId="{106271DE-69E0-4C15-9109-E739670D9B85}"/>
    <dgm:cxn modelId="{D0996EEC-6401-4293-A81B-DADECE63D0C5}" srcId="{A21FDF91-E31D-41C4-BF0E-1EAF1134AA37}" destId="{789B8B86-27D9-4E77-B73B-93C57C89338E}" srcOrd="5" destOrd="0" parTransId="{14FF534E-DC34-48C0-82D2-FFD112CD3342}" sibTransId="{BBE72612-4932-4A10-B741-ED5F9F1AACFE}"/>
    <dgm:cxn modelId="{FA02D674-50AC-4B5C-8B27-24A6FD3EBAAA}" type="presParOf" srcId="{7EF3D73F-5C54-4BA2-B35D-899A8098E81B}" destId="{CDC68042-3072-40B2-8897-2EA0E77959E7}" srcOrd="0" destOrd="0" presId="urn:microsoft.com/office/officeart/2005/8/layout/bProcess4"/>
    <dgm:cxn modelId="{886AAF17-B68D-4CDD-95F8-B5A21C268E46}" type="presParOf" srcId="{CDC68042-3072-40B2-8897-2EA0E77959E7}" destId="{BA31027D-C531-463D-8B37-A4AB04F68FF9}" srcOrd="0" destOrd="0" presId="urn:microsoft.com/office/officeart/2005/8/layout/bProcess4"/>
    <dgm:cxn modelId="{85CD3701-CF96-4627-9F81-245244D4599B}" type="presParOf" srcId="{CDC68042-3072-40B2-8897-2EA0E77959E7}" destId="{8CD1FA9E-5297-416A-AFCC-50A313C4765B}" srcOrd="1" destOrd="0" presId="urn:microsoft.com/office/officeart/2005/8/layout/bProcess4"/>
    <dgm:cxn modelId="{339AF06E-8B5C-44E2-9E2D-8A447B08D464}" type="presParOf" srcId="{7EF3D73F-5C54-4BA2-B35D-899A8098E81B}" destId="{43D6BEDA-36E5-4E97-B10B-0A0EFA150AEC}" srcOrd="1" destOrd="0" presId="urn:microsoft.com/office/officeart/2005/8/layout/bProcess4"/>
    <dgm:cxn modelId="{C9948276-752B-48E0-9361-C8C47ED1A794}" type="presParOf" srcId="{7EF3D73F-5C54-4BA2-B35D-899A8098E81B}" destId="{540373B3-4356-42E0-AE09-5757F8F40F3C}" srcOrd="2" destOrd="0" presId="urn:microsoft.com/office/officeart/2005/8/layout/bProcess4"/>
    <dgm:cxn modelId="{286D42CB-5A15-4B70-8641-D5360C0E7DC6}" type="presParOf" srcId="{540373B3-4356-42E0-AE09-5757F8F40F3C}" destId="{06AD318F-EEB2-4B40-99D4-125022A9614C}" srcOrd="0" destOrd="0" presId="urn:microsoft.com/office/officeart/2005/8/layout/bProcess4"/>
    <dgm:cxn modelId="{B599EFA2-E375-40ED-AE40-EDE68F3939B4}" type="presParOf" srcId="{540373B3-4356-42E0-AE09-5757F8F40F3C}" destId="{70C99E29-3CA1-4F39-8A27-25DCA1C95EC2}" srcOrd="1" destOrd="0" presId="urn:microsoft.com/office/officeart/2005/8/layout/bProcess4"/>
    <dgm:cxn modelId="{93FC1051-26C2-4341-8175-457961F9C456}" type="presParOf" srcId="{7EF3D73F-5C54-4BA2-B35D-899A8098E81B}" destId="{A0AB2A0D-ADA6-435A-B2CB-59143739B628}" srcOrd="3" destOrd="0" presId="urn:microsoft.com/office/officeart/2005/8/layout/bProcess4"/>
    <dgm:cxn modelId="{08A2C677-88ED-4825-91E1-234AD2FEEEF8}" type="presParOf" srcId="{7EF3D73F-5C54-4BA2-B35D-899A8098E81B}" destId="{B4B287DF-E5B6-4F3C-8BF7-2FBF88DF507F}" srcOrd="4" destOrd="0" presId="urn:microsoft.com/office/officeart/2005/8/layout/bProcess4"/>
    <dgm:cxn modelId="{13920F07-18E6-4FC2-91E2-2121AEA42123}" type="presParOf" srcId="{B4B287DF-E5B6-4F3C-8BF7-2FBF88DF507F}" destId="{DDD1FB69-584B-4810-B0A7-700B29C22412}" srcOrd="0" destOrd="0" presId="urn:microsoft.com/office/officeart/2005/8/layout/bProcess4"/>
    <dgm:cxn modelId="{AF943D0E-2F64-44FF-A2F8-0CEE1812DD3E}" type="presParOf" srcId="{B4B287DF-E5B6-4F3C-8BF7-2FBF88DF507F}" destId="{C09098F4-1A3C-4D01-B22B-C38F3FEDCB5F}" srcOrd="1" destOrd="0" presId="urn:microsoft.com/office/officeart/2005/8/layout/bProcess4"/>
    <dgm:cxn modelId="{19E64E99-95F1-4D02-951E-34978D56A202}" type="presParOf" srcId="{7EF3D73F-5C54-4BA2-B35D-899A8098E81B}" destId="{3E882EF7-F8E2-4754-8B20-D08C529FFD28}" srcOrd="5" destOrd="0" presId="urn:microsoft.com/office/officeart/2005/8/layout/bProcess4"/>
    <dgm:cxn modelId="{62F7EFF8-DC80-4D75-8056-3CB6208B42E5}" type="presParOf" srcId="{7EF3D73F-5C54-4BA2-B35D-899A8098E81B}" destId="{E14235C8-4BD7-498F-BAA6-3E05A5635DC3}" srcOrd="6" destOrd="0" presId="urn:microsoft.com/office/officeart/2005/8/layout/bProcess4"/>
    <dgm:cxn modelId="{149F9C8F-A92A-4795-9752-C70D96E07BD9}" type="presParOf" srcId="{E14235C8-4BD7-498F-BAA6-3E05A5635DC3}" destId="{3B099214-3B9A-4F9B-B352-212994174F10}" srcOrd="0" destOrd="0" presId="urn:microsoft.com/office/officeart/2005/8/layout/bProcess4"/>
    <dgm:cxn modelId="{DCCCAE8F-FCAC-4E7E-97C6-80A545157778}" type="presParOf" srcId="{E14235C8-4BD7-498F-BAA6-3E05A5635DC3}" destId="{6DB91379-19E5-47B9-AEF4-B9F976493249}" srcOrd="1" destOrd="0" presId="urn:microsoft.com/office/officeart/2005/8/layout/bProcess4"/>
    <dgm:cxn modelId="{E7AAD3EA-A367-4DE3-A347-24117B378247}" type="presParOf" srcId="{7EF3D73F-5C54-4BA2-B35D-899A8098E81B}" destId="{1A402126-5B79-40D5-9440-E6B334C605F7}" srcOrd="7" destOrd="0" presId="urn:microsoft.com/office/officeart/2005/8/layout/bProcess4"/>
    <dgm:cxn modelId="{9FB6F364-0969-4571-8300-8F43D454910E}" type="presParOf" srcId="{7EF3D73F-5C54-4BA2-B35D-899A8098E81B}" destId="{B0DDC285-E77C-4B17-B780-BB3AFD618C32}" srcOrd="8" destOrd="0" presId="urn:microsoft.com/office/officeart/2005/8/layout/bProcess4"/>
    <dgm:cxn modelId="{A5A5182C-972B-4489-B1F3-31F4C9F29730}" type="presParOf" srcId="{B0DDC285-E77C-4B17-B780-BB3AFD618C32}" destId="{B2522D2A-8249-40CC-82A6-A2F7AA0EC0B2}" srcOrd="0" destOrd="0" presId="urn:microsoft.com/office/officeart/2005/8/layout/bProcess4"/>
    <dgm:cxn modelId="{77DAC47D-D23F-4638-B137-0516CDB1CA85}" type="presParOf" srcId="{B0DDC285-E77C-4B17-B780-BB3AFD618C32}" destId="{1CE7035A-EDA1-4780-AF04-FCAC39CA72D5}" srcOrd="1" destOrd="0" presId="urn:microsoft.com/office/officeart/2005/8/layout/bProcess4"/>
    <dgm:cxn modelId="{6EEE5C34-0434-49EA-9C0A-57CF29402F65}" type="presParOf" srcId="{7EF3D73F-5C54-4BA2-B35D-899A8098E81B}" destId="{E5223E50-F9A5-481B-9984-7B30E985A2D0}" srcOrd="9" destOrd="0" presId="urn:microsoft.com/office/officeart/2005/8/layout/bProcess4"/>
    <dgm:cxn modelId="{D0DD8E78-705B-4004-87E3-4DE65F1EDA88}" type="presParOf" srcId="{7EF3D73F-5C54-4BA2-B35D-899A8098E81B}" destId="{D8F05B29-EABA-48B7-805F-837BCB7111DF}" srcOrd="10" destOrd="0" presId="urn:microsoft.com/office/officeart/2005/8/layout/bProcess4"/>
    <dgm:cxn modelId="{51FC4022-29EF-48DF-8599-B7A1185F3AB7}" type="presParOf" srcId="{D8F05B29-EABA-48B7-805F-837BCB7111DF}" destId="{85B5FB11-9079-4F19-91D7-42224DB318CD}" srcOrd="0" destOrd="0" presId="urn:microsoft.com/office/officeart/2005/8/layout/bProcess4"/>
    <dgm:cxn modelId="{83138715-F343-4629-BB32-AA6D592DFDE8}" type="presParOf" srcId="{D8F05B29-EABA-48B7-805F-837BCB7111DF}" destId="{69D09B44-6827-482E-BB0D-F1CE9D32DFF4}" srcOrd="1" destOrd="0" presId="urn:microsoft.com/office/officeart/2005/8/layout/bProcess4"/>
    <dgm:cxn modelId="{224867F0-D30E-4D70-91A9-50F1B6424B7E}" type="presParOf" srcId="{7EF3D73F-5C54-4BA2-B35D-899A8098E81B}" destId="{8C24DCA1-02EB-4B77-8121-9C1EBC7C3D6C}" srcOrd="11" destOrd="0" presId="urn:microsoft.com/office/officeart/2005/8/layout/bProcess4"/>
    <dgm:cxn modelId="{638E11CE-0A0B-4820-AF61-C9DD997CDC40}" type="presParOf" srcId="{7EF3D73F-5C54-4BA2-B35D-899A8098E81B}" destId="{1F924CC3-AE15-477D-B2F4-6B9488319DD1}" srcOrd="12" destOrd="0" presId="urn:microsoft.com/office/officeart/2005/8/layout/bProcess4"/>
    <dgm:cxn modelId="{A474C1EC-7687-49C0-9957-0CF97D3DC90F}" type="presParOf" srcId="{1F924CC3-AE15-477D-B2F4-6B9488319DD1}" destId="{08778D90-EA10-474B-812C-EFB9ADA2D78A}" srcOrd="0" destOrd="0" presId="urn:microsoft.com/office/officeart/2005/8/layout/bProcess4"/>
    <dgm:cxn modelId="{7E7AAB0B-573E-426D-8526-68010B8E464F}" type="presParOf" srcId="{1F924CC3-AE15-477D-B2F4-6B9488319DD1}" destId="{6406F113-8709-4921-BE2F-208D633CF5F4}" srcOrd="1" destOrd="0" presId="urn:microsoft.com/office/officeart/2005/8/layout/bProcess4"/>
    <dgm:cxn modelId="{1063BFD0-5143-4137-8DF6-DE6D10EAFFD8}" type="presParOf" srcId="{7EF3D73F-5C54-4BA2-B35D-899A8098E81B}" destId="{006BA809-EB53-4DD3-B0C4-3FEC3BAFDB35}" srcOrd="13" destOrd="0" presId="urn:microsoft.com/office/officeart/2005/8/layout/bProcess4"/>
    <dgm:cxn modelId="{F75CCB35-855C-477F-9108-58F5C6FFBB8C}" type="presParOf" srcId="{7EF3D73F-5C54-4BA2-B35D-899A8098E81B}" destId="{2AC647CB-733D-4E3B-AF56-C5CB64C4F631}" srcOrd="14" destOrd="0" presId="urn:microsoft.com/office/officeart/2005/8/layout/bProcess4"/>
    <dgm:cxn modelId="{AB28F861-E518-4E54-9A5C-BAA352DFBC5A}" type="presParOf" srcId="{2AC647CB-733D-4E3B-AF56-C5CB64C4F631}" destId="{D2A2E76A-90D1-44F0-AB5C-4F2ADE5F4E6E}" srcOrd="0" destOrd="0" presId="urn:microsoft.com/office/officeart/2005/8/layout/bProcess4"/>
    <dgm:cxn modelId="{F7AE0E67-43F1-45FA-8F6B-0357AA3AAB87}" type="presParOf" srcId="{2AC647CB-733D-4E3B-AF56-C5CB64C4F631}" destId="{A785176E-2A9A-40A9-B908-2BDC6CA4DD94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FDF91-E31D-41C4-BF0E-1EAF1134AA3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B5FDCE-8328-48F7-917F-6F01FCE65A2A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Διαχειρίστηκαν 11.589 περιστατικά ενδοοικογενειακής βίας 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613E876B-F5D6-41C5-872F-E18EF082A438}" type="parTrans" cxnId="{1E2B28E4-39F5-4023-A326-9D0AF21841CA}">
      <dgm:prSet/>
      <dgm:spPr/>
      <dgm:t>
        <a:bodyPr/>
        <a:lstStyle/>
        <a:p>
          <a:endParaRPr lang="el-GR"/>
        </a:p>
      </dgm:t>
    </dgm:pt>
    <dgm:pt modelId="{039FDC67-388A-4301-9E91-60867799E053}" type="sibTrans" cxnId="{1E2B28E4-39F5-4023-A326-9D0AF21841CA}">
      <dgm:prSet/>
      <dgm:spPr/>
      <dgm:t>
        <a:bodyPr/>
        <a:lstStyle/>
        <a:p>
          <a:endParaRPr lang="el-GR"/>
        </a:p>
      </dgm:t>
    </dgm:pt>
    <dgm:pt modelId="{B5AF36BF-AE65-484A-9EEA-95F99997BB62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Βεβαίωσαν 1.240.717 παραβάσεις τροχαίας αστυνόμευσης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B2CB978D-CCF9-444E-B9F5-CB59CA0CBA47}" type="parTrans" cxnId="{4E40F570-B62B-498B-9E3B-777286238775}">
      <dgm:prSet/>
      <dgm:spPr/>
      <dgm:t>
        <a:bodyPr/>
        <a:lstStyle/>
        <a:p>
          <a:endParaRPr lang="el-GR"/>
        </a:p>
      </dgm:t>
    </dgm:pt>
    <dgm:pt modelId="{304E90B4-D25E-4EBD-82D1-D9820B873C7A}" type="sibTrans" cxnId="{4E40F570-B62B-498B-9E3B-777286238775}">
      <dgm:prSet/>
      <dgm:spPr/>
      <dgm:t>
        <a:bodyPr/>
        <a:lstStyle/>
        <a:p>
          <a:endParaRPr lang="el-GR"/>
        </a:p>
      </dgm:t>
    </dgm:pt>
    <dgm:pt modelId="{D6B04938-FCD4-415A-9091-5187C48C8225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Εξέδωσαν 635.054 ταυτότητες 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6B37E0EC-3A84-4581-8324-FADAE9A41EA2}" type="parTrans" cxnId="{3397541C-9D98-4497-93DE-DB86A5A7BAD9}">
      <dgm:prSet/>
      <dgm:spPr/>
      <dgm:t>
        <a:bodyPr/>
        <a:lstStyle/>
        <a:p>
          <a:endParaRPr lang="el-GR"/>
        </a:p>
      </dgm:t>
    </dgm:pt>
    <dgm:pt modelId="{106271DE-69E0-4C15-9109-E739670D9B85}" type="sibTrans" cxnId="{3397541C-9D98-4497-93DE-DB86A5A7BAD9}">
      <dgm:prSet/>
      <dgm:spPr/>
      <dgm:t>
        <a:bodyPr/>
        <a:lstStyle/>
        <a:p>
          <a:endParaRPr lang="el-GR"/>
        </a:p>
      </dgm:t>
    </dgm:pt>
    <dgm:pt modelId="{18F29841-AFA0-4B3A-BDF9-F5FCF32A828A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Βεβαίωσαν 552.689 εμφανίσεις κατηγορουμένων στις Αστυνομικές Υπηρεσίες (παρόν)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A0EE5CC9-AF65-4622-98C9-19233F51C836}" type="parTrans" cxnId="{A7983942-C128-4C5D-8469-848E5150B7D2}">
      <dgm:prSet/>
      <dgm:spPr/>
      <dgm:t>
        <a:bodyPr/>
        <a:lstStyle/>
        <a:p>
          <a:endParaRPr lang="el-GR"/>
        </a:p>
      </dgm:t>
    </dgm:pt>
    <dgm:pt modelId="{BD3E1151-08BE-4C1D-9B2E-4026638D5FA9}" type="sibTrans" cxnId="{A7983942-C128-4C5D-8469-848E5150B7D2}">
      <dgm:prSet/>
      <dgm:spPr/>
      <dgm:t>
        <a:bodyPr/>
        <a:lstStyle/>
        <a:p>
          <a:endParaRPr lang="el-GR"/>
        </a:p>
      </dgm:t>
    </dgm:pt>
    <dgm:pt modelId="{D0F9886C-406B-45EA-8D88-A95774783C5D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Φρούρησαν 800 ανθρώπους και 429 εγκαταστάσεις την ημέρα 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E567737D-6909-4684-80E9-435504673D51}" type="parTrans" cxnId="{ED2286FD-CC89-488A-A252-237EC814C27E}">
      <dgm:prSet/>
      <dgm:spPr/>
      <dgm:t>
        <a:bodyPr/>
        <a:lstStyle/>
        <a:p>
          <a:endParaRPr lang="el-GR"/>
        </a:p>
      </dgm:t>
    </dgm:pt>
    <dgm:pt modelId="{5B19926F-6E62-4F28-807D-C0273DA100C0}" type="sibTrans" cxnId="{ED2286FD-CC89-488A-A252-237EC814C27E}">
      <dgm:prSet/>
      <dgm:spPr/>
      <dgm:t>
        <a:bodyPr/>
        <a:lstStyle/>
        <a:p>
          <a:endParaRPr lang="el-GR"/>
        </a:p>
      </dgm:t>
    </dgm:pt>
    <dgm:pt modelId="{789B8B86-27D9-4E77-B73B-93C57C89338E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Εξέδωσαν 580.953 διαβατήρια 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14FF534E-DC34-48C0-82D2-FFD112CD3342}" type="parTrans" cxnId="{D0996EEC-6401-4293-A81B-DADECE63D0C5}">
      <dgm:prSet/>
      <dgm:spPr/>
      <dgm:t>
        <a:bodyPr/>
        <a:lstStyle/>
        <a:p>
          <a:endParaRPr lang="el-GR"/>
        </a:p>
      </dgm:t>
    </dgm:pt>
    <dgm:pt modelId="{BBE72612-4932-4A10-B741-ED5F9F1AACFE}" type="sibTrans" cxnId="{D0996EEC-6401-4293-A81B-DADECE63D0C5}">
      <dgm:prSet/>
      <dgm:spPr/>
      <dgm:t>
        <a:bodyPr/>
        <a:lstStyle/>
        <a:p>
          <a:endParaRPr lang="el-GR"/>
        </a:p>
      </dgm:t>
    </dgm:pt>
    <dgm:pt modelId="{AD52E9D8-5A48-4FB4-9EE6-83671802320D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1.798 ενίσχυσαν τα αεροδρόμια κατά την θερινή περίοδο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B7A736DF-B3FD-4B83-853E-9CA74D37D256}" type="parTrans" cxnId="{BB29513C-7685-45ED-AE6C-34AF1D8A4BFF}">
      <dgm:prSet/>
      <dgm:spPr/>
      <dgm:t>
        <a:bodyPr/>
        <a:lstStyle/>
        <a:p>
          <a:endParaRPr lang="el-GR"/>
        </a:p>
      </dgm:t>
    </dgm:pt>
    <dgm:pt modelId="{3E548504-E27E-4898-875D-3A7BE50A955B}" type="sibTrans" cxnId="{BB29513C-7685-45ED-AE6C-34AF1D8A4BFF}">
      <dgm:prSet/>
      <dgm:spPr/>
      <dgm:t>
        <a:bodyPr/>
        <a:lstStyle/>
        <a:p>
          <a:endParaRPr lang="el-GR"/>
        </a:p>
      </dgm:t>
    </dgm:pt>
    <dgm:pt modelId="{ACF6FF47-79BC-4501-8F8F-27D5C8703847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Διενήργησαν φορολογικούς και ασφαλιστικούς ελέγχους σε 422 επιχειρήσεις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A9D3F0B3-5CBB-4B7E-9019-53DA0D704A30}" type="parTrans" cxnId="{ECAA534A-F903-4F6C-B139-C7A042AEC930}">
      <dgm:prSet/>
      <dgm:spPr/>
      <dgm:t>
        <a:bodyPr/>
        <a:lstStyle/>
        <a:p>
          <a:endParaRPr lang="el-GR"/>
        </a:p>
      </dgm:t>
    </dgm:pt>
    <dgm:pt modelId="{292704ED-E3F1-4399-9942-70E7E45BB80E}" type="sibTrans" cxnId="{ECAA534A-F903-4F6C-B139-C7A042AEC930}">
      <dgm:prSet/>
      <dgm:spPr/>
      <dgm:t>
        <a:bodyPr/>
        <a:lstStyle/>
        <a:p>
          <a:endParaRPr lang="el-GR"/>
        </a:p>
      </dgm:t>
    </dgm:pt>
    <dgm:pt modelId="{E6BEDF3D-0AC8-4B06-AD5F-C6C2CD4B4E6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Απέτρεψαν την παράνομη είσοδο σε 122.961 μετανάστες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C76DA0EB-B93A-4928-91FF-585B40D510C3}" type="parTrans" cxnId="{06C2FF5F-C7DB-422A-B256-B851D5AA22C2}">
      <dgm:prSet/>
      <dgm:spPr/>
      <dgm:t>
        <a:bodyPr/>
        <a:lstStyle/>
        <a:p>
          <a:endParaRPr lang="en-US"/>
        </a:p>
      </dgm:t>
    </dgm:pt>
    <dgm:pt modelId="{BDC02743-0F86-4BC4-BE50-C7DFF5B9D8EF}" type="sibTrans" cxnId="{06C2FF5F-C7DB-422A-B256-B851D5AA22C2}">
      <dgm:prSet/>
      <dgm:spPr/>
      <dgm:t>
        <a:bodyPr/>
        <a:lstStyle/>
        <a:p>
          <a:endParaRPr lang="en-US"/>
        </a:p>
      </dgm:t>
    </dgm:pt>
    <dgm:pt modelId="{7EF3D73F-5C54-4BA2-B35D-899A8098E81B}" type="pres">
      <dgm:prSet presAssocID="{A21FDF91-E31D-41C4-BF0E-1EAF1134AA3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CDC68042-3072-40B2-8897-2EA0E77959E7}" type="pres">
      <dgm:prSet presAssocID="{56B5FDCE-8328-48F7-917F-6F01FCE65A2A}" presName="compNode" presStyleCnt="0"/>
      <dgm:spPr/>
    </dgm:pt>
    <dgm:pt modelId="{BA31027D-C531-463D-8B37-A4AB04F68FF9}" type="pres">
      <dgm:prSet presAssocID="{56B5FDCE-8328-48F7-917F-6F01FCE65A2A}" presName="dummyConnPt" presStyleCnt="0"/>
      <dgm:spPr/>
    </dgm:pt>
    <dgm:pt modelId="{8CD1FA9E-5297-416A-AFCC-50A313C4765B}" type="pres">
      <dgm:prSet presAssocID="{56B5FDCE-8328-48F7-917F-6F01FCE65A2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D6BEDA-36E5-4E97-B10B-0A0EFA150AEC}" type="pres">
      <dgm:prSet presAssocID="{039FDC67-388A-4301-9E91-60867799E053}" presName="sibTrans" presStyleLbl="bgSibTrans2D1" presStyleIdx="0" presStyleCnt="8"/>
      <dgm:spPr/>
      <dgm:t>
        <a:bodyPr/>
        <a:lstStyle/>
        <a:p>
          <a:endParaRPr lang="el-GR"/>
        </a:p>
      </dgm:t>
    </dgm:pt>
    <dgm:pt modelId="{540373B3-4356-42E0-AE09-5757F8F40F3C}" type="pres">
      <dgm:prSet presAssocID="{B5AF36BF-AE65-484A-9EEA-95F99997BB62}" presName="compNode" presStyleCnt="0"/>
      <dgm:spPr/>
    </dgm:pt>
    <dgm:pt modelId="{06AD318F-EEB2-4B40-99D4-125022A9614C}" type="pres">
      <dgm:prSet presAssocID="{B5AF36BF-AE65-484A-9EEA-95F99997BB62}" presName="dummyConnPt" presStyleCnt="0"/>
      <dgm:spPr/>
    </dgm:pt>
    <dgm:pt modelId="{70C99E29-3CA1-4F39-8A27-25DCA1C95EC2}" type="pres">
      <dgm:prSet presAssocID="{B5AF36BF-AE65-484A-9EEA-95F99997BB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AB2A0D-ADA6-435A-B2CB-59143739B628}" type="pres">
      <dgm:prSet presAssocID="{304E90B4-D25E-4EBD-82D1-D9820B873C7A}" presName="sibTrans" presStyleLbl="bgSibTrans2D1" presStyleIdx="1" presStyleCnt="8"/>
      <dgm:spPr/>
      <dgm:t>
        <a:bodyPr/>
        <a:lstStyle/>
        <a:p>
          <a:endParaRPr lang="el-GR"/>
        </a:p>
      </dgm:t>
    </dgm:pt>
    <dgm:pt modelId="{B4B287DF-E5B6-4F3C-8BF7-2FBF88DF507F}" type="pres">
      <dgm:prSet presAssocID="{D6B04938-FCD4-415A-9091-5187C48C8225}" presName="compNode" presStyleCnt="0"/>
      <dgm:spPr/>
    </dgm:pt>
    <dgm:pt modelId="{DDD1FB69-584B-4810-B0A7-700B29C22412}" type="pres">
      <dgm:prSet presAssocID="{D6B04938-FCD4-415A-9091-5187C48C8225}" presName="dummyConnPt" presStyleCnt="0"/>
      <dgm:spPr/>
    </dgm:pt>
    <dgm:pt modelId="{C09098F4-1A3C-4D01-B22B-C38F3FEDCB5F}" type="pres">
      <dgm:prSet presAssocID="{D6B04938-FCD4-415A-9091-5187C48C822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882EF7-F8E2-4754-8B20-D08C529FFD28}" type="pres">
      <dgm:prSet presAssocID="{106271DE-69E0-4C15-9109-E739670D9B85}" presName="sibTrans" presStyleLbl="bgSibTrans2D1" presStyleIdx="2" presStyleCnt="8"/>
      <dgm:spPr/>
      <dgm:t>
        <a:bodyPr/>
        <a:lstStyle/>
        <a:p>
          <a:endParaRPr lang="el-GR"/>
        </a:p>
      </dgm:t>
    </dgm:pt>
    <dgm:pt modelId="{E14235C8-4BD7-498F-BAA6-3E05A5635DC3}" type="pres">
      <dgm:prSet presAssocID="{18F29841-AFA0-4B3A-BDF9-F5FCF32A828A}" presName="compNode" presStyleCnt="0"/>
      <dgm:spPr/>
    </dgm:pt>
    <dgm:pt modelId="{3B099214-3B9A-4F9B-B352-212994174F10}" type="pres">
      <dgm:prSet presAssocID="{18F29841-AFA0-4B3A-BDF9-F5FCF32A828A}" presName="dummyConnPt" presStyleCnt="0"/>
      <dgm:spPr/>
    </dgm:pt>
    <dgm:pt modelId="{6DB91379-19E5-47B9-AEF4-B9F976493249}" type="pres">
      <dgm:prSet presAssocID="{18F29841-AFA0-4B3A-BDF9-F5FCF32A828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402126-5B79-40D5-9440-E6B334C605F7}" type="pres">
      <dgm:prSet presAssocID="{BD3E1151-08BE-4C1D-9B2E-4026638D5FA9}" presName="sibTrans" presStyleLbl="bgSibTrans2D1" presStyleIdx="3" presStyleCnt="8"/>
      <dgm:spPr/>
      <dgm:t>
        <a:bodyPr/>
        <a:lstStyle/>
        <a:p>
          <a:endParaRPr lang="el-GR"/>
        </a:p>
      </dgm:t>
    </dgm:pt>
    <dgm:pt modelId="{B0DDC285-E77C-4B17-B780-BB3AFD618C32}" type="pres">
      <dgm:prSet presAssocID="{D0F9886C-406B-45EA-8D88-A95774783C5D}" presName="compNode" presStyleCnt="0"/>
      <dgm:spPr/>
    </dgm:pt>
    <dgm:pt modelId="{B2522D2A-8249-40CC-82A6-A2F7AA0EC0B2}" type="pres">
      <dgm:prSet presAssocID="{D0F9886C-406B-45EA-8D88-A95774783C5D}" presName="dummyConnPt" presStyleCnt="0"/>
      <dgm:spPr/>
    </dgm:pt>
    <dgm:pt modelId="{1CE7035A-EDA1-4780-AF04-FCAC39CA72D5}" type="pres">
      <dgm:prSet presAssocID="{D0F9886C-406B-45EA-8D88-A95774783C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223E50-F9A5-481B-9984-7B30E985A2D0}" type="pres">
      <dgm:prSet presAssocID="{5B19926F-6E62-4F28-807D-C0273DA100C0}" presName="sibTrans" presStyleLbl="bgSibTrans2D1" presStyleIdx="4" presStyleCnt="8"/>
      <dgm:spPr/>
      <dgm:t>
        <a:bodyPr/>
        <a:lstStyle/>
        <a:p>
          <a:endParaRPr lang="el-GR"/>
        </a:p>
      </dgm:t>
    </dgm:pt>
    <dgm:pt modelId="{D8F05B29-EABA-48B7-805F-837BCB7111DF}" type="pres">
      <dgm:prSet presAssocID="{789B8B86-27D9-4E77-B73B-93C57C89338E}" presName="compNode" presStyleCnt="0"/>
      <dgm:spPr/>
    </dgm:pt>
    <dgm:pt modelId="{85B5FB11-9079-4F19-91D7-42224DB318CD}" type="pres">
      <dgm:prSet presAssocID="{789B8B86-27D9-4E77-B73B-93C57C89338E}" presName="dummyConnPt" presStyleCnt="0"/>
      <dgm:spPr/>
    </dgm:pt>
    <dgm:pt modelId="{69D09B44-6827-482E-BB0D-F1CE9D32DFF4}" type="pres">
      <dgm:prSet presAssocID="{789B8B86-27D9-4E77-B73B-93C57C89338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24DCA1-02EB-4B77-8121-9C1EBC7C3D6C}" type="pres">
      <dgm:prSet presAssocID="{BBE72612-4932-4A10-B741-ED5F9F1AACFE}" presName="sibTrans" presStyleLbl="bgSibTrans2D1" presStyleIdx="5" presStyleCnt="8"/>
      <dgm:spPr/>
      <dgm:t>
        <a:bodyPr/>
        <a:lstStyle/>
        <a:p>
          <a:endParaRPr lang="el-GR"/>
        </a:p>
      </dgm:t>
    </dgm:pt>
    <dgm:pt modelId="{1F924CC3-AE15-477D-B2F4-6B9488319DD1}" type="pres">
      <dgm:prSet presAssocID="{AD52E9D8-5A48-4FB4-9EE6-83671802320D}" presName="compNode" presStyleCnt="0"/>
      <dgm:spPr/>
    </dgm:pt>
    <dgm:pt modelId="{08778D90-EA10-474B-812C-EFB9ADA2D78A}" type="pres">
      <dgm:prSet presAssocID="{AD52E9D8-5A48-4FB4-9EE6-83671802320D}" presName="dummyConnPt" presStyleCnt="0"/>
      <dgm:spPr/>
    </dgm:pt>
    <dgm:pt modelId="{6406F113-8709-4921-BE2F-208D633CF5F4}" type="pres">
      <dgm:prSet presAssocID="{AD52E9D8-5A48-4FB4-9EE6-83671802320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6BA809-EB53-4DD3-B0C4-3FEC3BAFDB35}" type="pres">
      <dgm:prSet presAssocID="{3E548504-E27E-4898-875D-3A7BE50A955B}" presName="sibTrans" presStyleLbl="bgSibTrans2D1" presStyleIdx="6" presStyleCnt="8"/>
      <dgm:spPr/>
      <dgm:t>
        <a:bodyPr/>
        <a:lstStyle/>
        <a:p>
          <a:endParaRPr lang="el-GR"/>
        </a:p>
      </dgm:t>
    </dgm:pt>
    <dgm:pt modelId="{2AC647CB-733D-4E3B-AF56-C5CB64C4F631}" type="pres">
      <dgm:prSet presAssocID="{ACF6FF47-79BC-4501-8F8F-27D5C8703847}" presName="compNode" presStyleCnt="0"/>
      <dgm:spPr/>
    </dgm:pt>
    <dgm:pt modelId="{D2A2E76A-90D1-44F0-AB5C-4F2ADE5F4E6E}" type="pres">
      <dgm:prSet presAssocID="{ACF6FF47-79BC-4501-8F8F-27D5C8703847}" presName="dummyConnPt" presStyleCnt="0"/>
      <dgm:spPr/>
    </dgm:pt>
    <dgm:pt modelId="{A785176E-2A9A-40A9-B908-2BDC6CA4DD94}" type="pres">
      <dgm:prSet presAssocID="{ACF6FF47-79BC-4501-8F8F-27D5C870384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BF3D1B-61A6-446A-8678-9721D7F22566}" type="pres">
      <dgm:prSet presAssocID="{292704ED-E3F1-4399-9942-70E7E45BB80E}" presName="sibTrans" presStyleLbl="bgSibTrans2D1" presStyleIdx="7" presStyleCnt="8"/>
      <dgm:spPr/>
      <dgm:t>
        <a:bodyPr/>
        <a:lstStyle/>
        <a:p>
          <a:endParaRPr lang="el-GR"/>
        </a:p>
      </dgm:t>
    </dgm:pt>
    <dgm:pt modelId="{72B6E3F5-58D8-415C-B341-7B04D8DEC75A}" type="pres">
      <dgm:prSet presAssocID="{E6BEDF3D-0AC8-4B06-AD5F-C6C2CD4B4E6A}" presName="compNode" presStyleCnt="0"/>
      <dgm:spPr/>
    </dgm:pt>
    <dgm:pt modelId="{689EB91A-49D6-4595-B05D-D819452B377B}" type="pres">
      <dgm:prSet presAssocID="{E6BEDF3D-0AC8-4B06-AD5F-C6C2CD4B4E6A}" presName="dummyConnPt" presStyleCnt="0"/>
      <dgm:spPr/>
    </dgm:pt>
    <dgm:pt modelId="{C3857ED2-E931-4CDE-B3F6-72C191C88943}" type="pres">
      <dgm:prSet presAssocID="{E6BEDF3D-0AC8-4B06-AD5F-C6C2CD4B4E6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7983942-C128-4C5D-8469-848E5150B7D2}" srcId="{A21FDF91-E31D-41C4-BF0E-1EAF1134AA37}" destId="{18F29841-AFA0-4B3A-BDF9-F5FCF32A828A}" srcOrd="3" destOrd="0" parTransId="{A0EE5CC9-AF65-4622-98C9-19233F51C836}" sibTransId="{BD3E1151-08BE-4C1D-9B2E-4026638D5FA9}"/>
    <dgm:cxn modelId="{442BD663-0F9B-463B-BF20-2C1EACB0EF64}" type="presOf" srcId="{304E90B4-D25E-4EBD-82D1-D9820B873C7A}" destId="{A0AB2A0D-ADA6-435A-B2CB-59143739B628}" srcOrd="0" destOrd="0" presId="urn:microsoft.com/office/officeart/2005/8/layout/bProcess4"/>
    <dgm:cxn modelId="{4E40F570-B62B-498B-9E3B-777286238775}" srcId="{A21FDF91-E31D-41C4-BF0E-1EAF1134AA37}" destId="{B5AF36BF-AE65-484A-9EEA-95F99997BB62}" srcOrd="1" destOrd="0" parTransId="{B2CB978D-CCF9-444E-B9F5-CB59CA0CBA47}" sibTransId="{304E90B4-D25E-4EBD-82D1-D9820B873C7A}"/>
    <dgm:cxn modelId="{AD4B2945-AE00-49A2-8CF2-5B4392AB4408}" type="presOf" srcId="{3E548504-E27E-4898-875D-3A7BE50A955B}" destId="{006BA809-EB53-4DD3-B0C4-3FEC3BAFDB35}" srcOrd="0" destOrd="0" presId="urn:microsoft.com/office/officeart/2005/8/layout/bProcess4"/>
    <dgm:cxn modelId="{3B2A89F0-959A-4BA4-A3DF-A967FC8C0870}" type="presOf" srcId="{292704ED-E3F1-4399-9942-70E7E45BB80E}" destId="{00BF3D1B-61A6-446A-8678-9721D7F22566}" srcOrd="0" destOrd="0" presId="urn:microsoft.com/office/officeart/2005/8/layout/bProcess4"/>
    <dgm:cxn modelId="{6DBB801A-1773-47C5-901E-2B3E1900F38A}" type="presOf" srcId="{B5AF36BF-AE65-484A-9EEA-95F99997BB62}" destId="{70C99E29-3CA1-4F39-8A27-25DCA1C95EC2}" srcOrd="0" destOrd="0" presId="urn:microsoft.com/office/officeart/2005/8/layout/bProcess4"/>
    <dgm:cxn modelId="{FB2326FB-5D6E-4510-8D94-36ABA037F1DB}" type="presOf" srcId="{ACF6FF47-79BC-4501-8F8F-27D5C8703847}" destId="{A785176E-2A9A-40A9-B908-2BDC6CA4DD94}" srcOrd="0" destOrd="0" presId="urn:microsoft.com/office/officeart/2005/8/layout/bProcess4"/>
    <dgm:cxn modelId="{BB29513C-7685-45ED-AE6C-34AF1D8A4BFF}" srcId="{A21FDF91-E31D-41C4-BF0E-1EAF1134AA37}" destId="{AD52E9D8-5A48-4FB4-9EE6-83671802320D}" srcOrd="6" destOrd="0" parTransId="{B7A736DF-B3FD-4B83-853E-9CA74D37D256}" sibTransId="{3E548504-E27E-4898-875D-3A7BE50A955B}"/>
    <dgm:cxn modelId="{77BBFE74-2BF1-46EE-9324-E5DD9575FE6D}" type="presOf" srcId="{789B8B86-27D9-4E77-B73B-93C57C89338E}" destId="{69D09B44-6827-482E-BB0D-F1CE9D32DFF4}" srcOrd="0" destOrd="0" presId="urn:microsoft.com/office/officeart/2005/8/layout/bProcess4"/>
    <dgm:cxn modelId="{DB98D7F8-F554-4591-9637-F9956FA3149B}" type="presOf" srcId="{5B19926F-6E62-4F28-807D-C0273DA100C0}" destId="{E5223E50-F9A5-481B-9984-7B30E985A2D0}" srcOrd="0" destOrd="0" presId="urn:microsoft.com/office/officeart/2005/8/layout/bProcess4"/>
    <dgm:cxn modelId="{EB94808A-AD7B-4D06-A0D2-533109B6B812}" type="presOf" srcId="{18F29841-AFA0-4B3A-BDF9-F5FCF32A828A}" destId="{6DB91379-19E5-47B9-AEF4-B9F976493249}" srcOrd="0" destOrd="0" presId="urn:microsoft.com/office/officeart/2005/8/layout/bProcess4"/>
    <dgm:cxn modelId="{F2AC43BB-2D6B-4F73-A73A-5E3E0D23B40E}" type="presOf" srcId="{D0F9886C-406B-45EA-8D88-A95774783C5D}" destId="{1CE7035A-EDA1-4780-AF04-FCAC39CA72D5}" srcOrd="0" destOrd="0" presId="urn:microsoft.com/office/officeart/2005/8/layout/bProcess4"/>
    <dgm:cxn modelId="{4FCC1CF6-8B03-4C3A-92EA-152920727467}" type="presOf" srcId="{AD52E9D8-5A48-4FB4-9EE6-83671802320D}" destId="{6406F113-8709-4921-BE2F-208D633CF5F4}" srcOrd="0" destOrd="0" presId="urn:microsoft.com/office/officeart/2005/8/layout/bProcess4"/>
    <dgm:cxn modelId="{9D2629E8-992B-4EED-9101-23D06A421AFA}" type="presOf" srcId="{BBE72612-4932-4A10-B741-ED5F9F1AACFE}" destId="{8C24DCA1-02EB-4B77-8121-9C1EBC7C3D6C}" srcOrd="0" destOrd="0" presId="urn:microsoft.com/office/officeart/2005/8/layout/bProcess4"/>
    <dgm:cxn modelId="{C3702E7C-B07C-41D2-A9FB-8AAC317BEEAE}" type="presOf" srcId="{BD3E1151-08BE-4C1D-9B2E-4026638D5FA9}" destId="{1A402126-5B79-40D5-9440-E6B334C605F7}" srcOrd="0" destOrd="0" presId="urn:microsoft.com/office/officeart/2005/8/layout/bProcess4"/>
    <dgm:cxn modelId="{1E2B28E4-39F5-4023-A326-9D0AF21841CA}" srcId="{A21FDF91-E31D-41C4-BF0E-1EAF1134AA37}" destId="{56B5FDCE-8328-48F7-917F-6F01FCE65A2A}" srcOrd="0" destOrd="0" parTransId="{613E876B-F5D6-41C5-872F-E18EF082A438}" sibTransId="{039FDC67-388A-4301-9E91-60867799E053}"/>
    <dgm:cxn modelId="{76BAD8D1-77CB-4601-A378-4A0B9186184F}" type="presOf" srcId="{A21FDF91-E31D-41C4-BF0E-1EAF1134AA37}" destId="{7EF3D73F-5C54-4BA2-B35D-899A8098E81B}" srcOrd="0" destOrd="0" presId="urn:microsoft.com/office/officeart/2005/8/layout/bProcess4"/>
    <dgm:cxn modelId="{ED2286FD-CC89-488A-A252-237EC814C27E}" srcId="{A21FDF91-E31D-41C4-BF0E-1EAF1134AA37}" destId="{D0F9886C-406B-45EA-8D88-A95774783C5D}" srcOrd="4" destOrd="0" parTransId="{E567737D-6909-4684-80E9-435504673D51}" sibTransId="{5B19926F-6E62-4F28-807D-C0273DA100C0}"/>
    <dgm:cxn modelId="{06C2FF5F-C7DB-422A-B256-B851D5AA22C2}" srcId="{A21FDF91-E31D-41C4-BF0E-1EAF1134AA37}" destId="{E6BEDF3D-0AC8-4B06-AD5F-C6C2CD4B4E6A}" srcOrd="8" destOrd="0" parTransId="{C76DA0EB-B93A-4928-91FF-585B40D510C3}" sibTransId="{BDC02743-0F86-4BC4-BE50-C7DFF5B9D8EF}"/>
    <dgm:cxn modelId="{98CA1F9F-1ACC-45CA-A932-810595AEE057}" type="presOf" srcId="{106271DE-69E0-4C15-9109-E739670D9B85}" destId="{3E882EF7-F8E2-4754-8B20-D08C529FFD28}" srcOrd="0" destOrd="0" presId="urn:microsoft.com/office/officeart/2005/8/layout/bProcess4"/>
    <dgm:cxn modelId="{2E5338E6-F422-4278-98AC-7B063013830D}" type="presOf" srcId="{56B5FDCE-8328-48F7-917F-6F01FCE65A2A}" destId="{8CD1FA9E-5297-416A-AFCC-50A313C4765B}" srcOrd="0" destOrd="0" presId="urn:microsoft.com/office/officeart/2005/8/layout/bProcess4"/>
    <dgm:cxn modelId="{D7215530-E8DE-41C8-902D-95DBD08335D9}" type="presOf" srcId="{D6B04938-FCD4-415A-9091-5187C48C8225}" destId="{C09098F4-1A3C-4D01-B22B-C38F3FEDCB5F}" srcOrd="0" destOrd="0" presId="urn:microsoft.com/office/officeart/2005/8/layout/bProcess4"/>
    <dgm:cxn modelId="{3397541C-9D98-4497-93DE-DB86A5A7BAD9}" srcId="{A21FDF91-E31D-41C4-BF0E-1EAF1134AA37}" destId="{D6B04938-FCD4-415A-9091-5187C48C8225}" srcOrd="2" destOrd="0" parTransId="{6B37E0EC-3A84-4581-8324-FADAE9A41EA2}" sibTransId="{106271DE-69E0-4C15-9109-E739670D9B85}"/>
    <dgm:cxn modelId="{ECAA534A-F903-4F6C-B139-C7A042AEC930}" srcId="{A21FDF91-E31D-41C4-BF0E-1EAF1134AA37}" destId="{ACF6FF47-79BC-4501-8F8F-27D5C8703847}" srcOrd="7" destOrd="0" parTransId="{A9D3F0B3-5CBB-4B7E-9019-53DA0D704A30}" sibTransId="{292704ED-E3F1-4399-9942-70E7E45BB80E}"/>
    <dgm:cxn modelId="{9AB06A55-DB3B-47D8-86EA-043AECDEA4A4}" type="presOf" srcId="{039FDC67-388A-4301-9E91-60867799E053}" destId="{43D6BEDA-36E5-4E97-B10B-0A0EFA150AEC}" srcOrd="0" destOrd="0" presId="urn:microsoft.com/office/officeart/2005/8/layout/bProcess4"/>
    <dgm:cxn modelId="{D0996EEC-6401-4293-A81B-DADECE63D0C5}" srcId="{A21FDF91-E31D-41C4-BF0E-1EAF1134AA37}" destId="{789B8B86-27D9-4E77-B73B-93C57C89338E}" srcOrd="5" destOrd="0" parTransId="{14FF534E-DC34-48C0-82D2-FFD112CD3342}" sibTransId="{BBE72612-4932-4A10-B741-ED5F9F1AACFE}"/>
    <dgm:cxn modelId="{60A7467C-967A-4C90-BAAB-ABF18EE00934}" type="presOf" srcId="{E6BEDF3D-0AC8-4B06-AD5F-C6C2CD4B4E6A}" destId="{C3857ED2-E931-4CDE-B3F6-72C191C88943}" srcOrd="0" destOrd="0" presId="urn:microsoft.com/office/officeart/2005/8/layout/bProcess4"/>
    <dgm:cxn modelId="{9579DC96-75FD-4FFC-A02B-6AF0F5093122}" type="presParOf" srcId="{7EF3D73F-5C54-4BA2-B35D-899A8098E81B}" destId="{CDC68042-3072-40B2-8897-2EA0E77959E7}" srcOrd="0" destOrd="0" presId="urn:microsoft.com/office/officeart/2005/8/layout/bProcess4"/>
    <dgm:cxn modelId="{757FFAF3-4827-48B3-8444-8E25C7727F3B}" type="presParOf" srcId="{CDC68042-3072-40B2-8897-2EA0E77959E7}" destId="{BA31027D-C531-463D-8B37-A4AB04F68FF9}" srcOrd="0" destOrd="0" presId="urn:microsoft.com/office/officeart/2005/8/layout/bProcess4"/>
    <dgm:cxn modelId="{6E4221FA-7805-4BEC-BD7C-B7AFCE10AB48}" type="presParOf" srcId="{CDC68042-3072-40B2-8897-2EA0E77959E7}" destId="{8CD1FA9E-5297-416A-AFCC-50A313C4765B}" srcOrd="1" destOrd="0" presId="urn:microsoft.com/office/officeart/2005/8/layout/bProcess4"/>
    <dgm:cxn modelId="{7C12DC66-3819-4788-8AED-7813C4094865}" type="presParOf" srcId="{7EF3D73F-5C54-4BA2-B35D-899A8098E81B}" destId="{43D6BEDA-36E5-4E97-B10B-0A0EFA150AEC}" srcOrd="1" destOrd="0" presId="urn:microsoft.com/office/officeart/2005/8/layout/bProcess4"/>
    <dgm:cxn modelId="{C271A349-91E6-4E13-9BCB-CC8B71550667}" type="presParOf" srcId="{7EF3D73F-5C54-4BA2-B35D-899A8098E81B}" destId="{540373B3-4356-42E0-AE09-5757F8F40F3C}" srcOrd="2" destOrd="0" presId="urn:microsoft.com/office/officeart/2005/8/layout/bProcess4"/>
    <dgm:cxn modelId="{DF5CB7D0-58DF-403E-8316-201FD423DC8F}" type="presParOf" srcId="{540373B3-4356-42E0-AE09-5757F8F40F3C}" destId="{06AD318F-EEB2-4B40-99D4-125022A9614C}" srcOrd="0" destOrd="0" presId="urn:microsoft.com/office/officeart/2005/8/layout/bProcess4"/>
    <dgm:cxn modelId="{2F27D634-9846-4316-9A9D-DD7B486B0451}" type="presParOf" srcId="{540373B3-4356-42E0-AE09-5757F8F40F3C}" destId="{70C99E29-3CA1-4F39-8A27-25DCA1C95EC2}" srcOrd="1" destOrd="0" presId="urn:microsoft.com/office/officeart/2005/8/layout/bProcess4"/>
    <dgm:cxn modelId="{4F465E29-47C5-4101-961B-DEAE70ECBD40}" type="presParOf" srcId="{7EF3D73F-5C54-4BA2-B35D-899A8098E81B}" destId="{A0AB2A0D-ADA6-435A-B2CB-59143739B628}" srcOrd="3" destOrd="0" presId="urn:microsoft.com/office/officeart/2005/8/layout/bProcess4"/>
    <dgm:cxn modelId="{298D0B81-CC2C-44B1-8ED4-8D50A6AF7968}" type="presParOf" srcId="{7EF3D73F-5C54-4BA2-B35D-899A8098E81B}" destId="{B4B287DF-E5B6-4F3C-8BF7-2FBF88DF507F}" srcOrd="4" destOrd="0" presId="urn:microsoft.com/office/officeart/2005/8/layout/bProcess4"/>
    <dgm:cxn modelId="{ECF64931-1F5E-4F82-B20D-CC3905149E60}" type="presParOf" srcId="{B4B287DF-E5B6-4F3C-8BF7-2FBF88DF507F}" destId="{DDD1FB69-584B-4810-B0A7-700B29C22412}" srcOrd="0" destOrd="0" presId="urn:microsoft.com/office/officeart/2005/8/layout/bProcess4"/>
    <dgm:cxn modelId="{928A4EE7-AF1C-4E74-8CD9-F1B82BF6607D}" type="presParOf" srcId="{B4B287DF-E5B6-4F3C-8BF7-2FBF88DF507F}" destId="{C09098F4-1A3C-4D01-B22B-C38F3FEDCB5F}" srcOrd="1" destOrd="0" presId="urn:microsoft.com/office/officeart/2005/8/layout/bProcess4"/>
    <dgm:cxn modelId="{45975DE0-1579-43D4-964B-7C34EAD69E3C}" type="presParOf" srcId="{7EF3D73F-5C54-4BA2-B35D-899A8098E81B}" destId="{3E882EF7-F8E2-4754-8B20-D08C529FFD28}" srcOrd="5" destOrd="0" presId="urn:microsoft.com/office/officeart/2005/8/layout/bProcess4"/>
    <dgm:cxn modelId="{676867CF-00D6-401E-82B1-C4363334D6A1}" type="presParOf" srcId="{7EF3D73F-5C54-4BA2-B35D-899A8098E81B}" destId="{E14235C8-4BD7-498F-BAA6-3E05A5635DC3}" srcOrd="6" destOrd="0" presId="urn:microsoft.com/office/officeart/2005/8/layout/bProcess4"/>
    <dgm:cxn modelId="{53402207-50CD-4435-9627-E316C68CCE3E}" type="presParOf" srcId="{E14235C8-4BD7-498F-BAA6-3E05A5635DC3}" destId="{3B099214-3B9A-4F9B-B352-212994174F10}" srcOrd="0" destOrd="0" presId="urn:microsoft.com/office/officeart/2005/8/layout/bProcess4"/>
    <dgm:cxn modelId="{7CB7ADCA-959F-45BA-8412-3890A8DD6FB5}" type="presParOf" srcId="{E14235C8-4BD7-498F-BAA6-3E05A5635DC3}" destId="{6DB91379-19E5-47B9-AEF4-B9F976493249}" srcOrd="1" destOrd="0" presId="urn:microsoft.com/office/officeart/2005/8/layout/bProcess4"/>
    <dgm:cxn modelId="{EC0E2934-1CFF-447A-81CD-265456F0C821}" type="presParOf" srcId="{7EF3D73F-5C54-4BA2-B35D-899A8098E81B}" destId="{1A402126-5B79-40D5-9440-E6B334C605F7}" srcOrd="7" destOrd="0" presId="urn:microsoft.com/office/officeart/2005/8/layout/bProcess4"/>
    <dgm:cxn modelId="{0BF8229C-F1C7-42A8-ADD6-D42CC7D90B71}" type="presParOf" srcId="{7EF3D73F-5C54-4BA2-B35D-899A8098E81B}" destId="{B0DDC285-E77C-4B17-B780-BB3AFD618C32}" srcOrd="8" destOrd="0" presId="urn:microsoft.com/office/officeart/2005/8/layout/bProcess4"/>
    <dgm:cxn modelId="{07EBF268-D257-4A00-B507-87C2A1574823}" type="presParOf" srcId="{B0DDC285-E77C-4B17-B780-BB3AFD618C32}" destId="{B2522D2A-8249-40CC-82A6-A2F7AA0EC0B2}" srcOrd="0" destOrd="0" presId="urn:microsoft.com/office/officeart/2005/8/layout/bProcess4"/>
    <dgm:cxn modelId="{35E04ACC-7E5D-4956-B3D3-083C5DDFF2FF}" type="presParOf" srcId="{B0DDC285-E77C-4B17-B780-BB3AFD618C32}" destId="{1CE7035A-EDA1-4780-AF04-FCAC39CA72D5}" srcOrd="1" destOrd="0" presId="urn:microsoft.com/office/officeart/2005/8/layout/bProcess4"/>
    <dgm:cxn modelId="{47C80504-527D-481B-933D-B68B1F1A763A}" type="presParOf" srcId="{7EF3D73F-5C54-4BA2-B35D-899A8098E81B}" destId="{E5223E50-F9A5-481B-9984-7B30E985A2D0}" srcOrd="9" destOrd="0" presId="urn:microsoft.com/office/officeart/2005/8/layout/bProcess4"/>
    <dgm:cxn modelId="{03D8A6E6-326E-4AB9-8926-AC10D6078563}" type="presParOf" srcId="{7EF3D73F-5C54-4BA2-B35D-899A8098E81B}" destId="{D8F05B29-EABA-48B7-805F-837BCB7111DF}" srcOrd="10" destOrd="0" presId="urn:microsoft.com/office/officeart/2005/8/layout/bProcess4"/>
    <dgm:cxn modelId="{AC61484F-2EE2-4DF2-BB27-C47B2966BDF9}" type="presParOf" srcId="{D8F05B29-EABA-48B7-805F-837BCB7111DF}" destId="{85B5FB11-9079-4F19-91D7-42224DB318CD}" srcOrd="0" destOrd="0" presId="urn:microsoft.com/office/officeart/2005/8/layout/bProcess4"/>
    <dgm:cxn modelId="{59E19DCF-B801-46AE-BA10-21B9BEAC81FB}" type="presParOf" srcId="{D8F05B29-EABA-48B7-805F-837BCB7111DF}" destId="{69D09B44-6827-482E-BB0D-F1CE9D32DFF4}" srcOrd="1" destOrd="0" presId="urn:microsoft.com/office/officeart/2005/8/layout/bProcess4"/>
    <dgm:cxn modelId="{6495E458-D110-4E3F-8A70-F002BA46B66E}" type="presParOf" srcId="{7EF3D73F-5C54-4BA2-B35D-899A8098E81B}" destId="{8C24DCA1-02EB-4B77-8121-9C1EBC7C3D6C}" srcOrd="11" destOrd="0" presId="urn:microsoft.com/office/officeart/2005/8/layout/bProcess4"/>
    <dgm:cxn modelId="{EC9A0379-D7EA-47E6-BA7D-068E4E9D2730}" type="presParOf" srcId="{7EF3D73F-5C54-4BA2-B35D-899A8098E81B}" destId="{1F924CC3-AE15-477D-B2F4-6B9488319DD1}" srcOrd="12" destOrd="0" presId="urn:microsoft.com/office/officeart/2005/8/layout/bProcess4"/>
    <dgm:cxn modelId="{6E85207E-D922-4C7B-B593-E0B39413D3DF}" type="presParOf" srcId="{1F924CC3-AE15-477D-B2F4-6B9488319DD1}" destId="{08778D90-EA10-474B-812C-EFB9ADA2D78A}" srcOrd="0" destOrd="0" presId="urn:microsoft.com/office/officeart/2005/8/layout/bProcess4"/>
    <dgm:cxn modelId="{99101E10-B784-4DAB-80F0-1EF9856E4DD7}" type="presParOf" srcId="{1F924CC3-AE15-477D-B2F4-6B9488319DD1}" destId="{6406F113-8709-4921-BE2F-208D633CF5F4}" srcOrd="1" destOrd="0" presId="urn:microsoft.com/office/officeart/2005/8/layout/bProcess4"/>
    <dgm:cxn modelId="{66178D4C-0C97-427B-AC6C-9DDAE8D356BC}" type="presParOf" srcId="{7EF3D73F-5C54-4BA2-B35D-899A8098E81B}" destId="{006BA809-EB53-4DD3-B0C4-3FEC3BAFDB35}" srcOrd="13" destOrd="0" presId="urn:microsoft.com/office/officeart/2005/8/layout/bProcess4"/>
    <dgm:cxn modelId="{8778E7AC-451E-46EF-A0F7-C896B3AE278C}" type="presParOf" srcId="{7EF3D73F-5C54-4BA2-B35D-899A8098E81B}" destId="{2AC647CB-733D-4E3B-AF56-C5CB64C4F631}" srcOrd="14" destOrd="0" presId="urn:microsoft.com/office/officeart/2005/8/layout/bProcess4"/>
    <dgm:cxn modelId="{C0A249D3-8074-4482-AEB7-413E0D4DCE71}" type="presParOf" srcId="{2AC647CB-733D-4E3B-AF56-C5CB64C4F631}" destId="{D2A2E76A-90D1-44F0-AB5C-4F2ADE5F4E6E}" srcOrd="0" destOrd="0" presId="urn:microsoft.com/office/officeart/2005/8/layout/bProcess4"/>
    <dgm:cxn modelId="{E914CA50-862E-4908-AA2C-8C425F2BC1EC}" type="presParOf" srcId="{2AC647CB-733D-4E3B-AF56-C5CB64C4F631}" destId="{A785176E-2A9A-40A9-B908-2BDC6CA4DD94}" srcOrd="1" destOrd="0" presId="urn:microsoft.com/office/officeart/2005/8/layout/bProcess4"/>
    <dgm:cxn modelId="{E1543382-F56F-4E12-B3C1-513B3CACBF9E}" type="presParOf" srcId="{7EF3D73F-5C54-4BA2-B35D-899A8098E81B}" destId="{00BF3D1B-61A6-446A-8678-9721D7F22566}" srcOrd="15" destOrd="0" presId="urn:microsoft.com/office/officeart/2005/8/layout/bProcess4"/>
    <dgm:cxn modelId="{58DAA93F-608C-4DFE-AE42-60E30AFA95DB}" type="presParOf" srcId="{7EF3D73F-5C54-4BA2-B35D-899A8098E81B}" destId="{72B6E3F5-58D8-415C-B341-7B04D8DEC75A}" srcOrd="16" destOrd="0" presId="urn:microsoft.com/office/officeart/2005/8/layout/bProcess4"/>
    <dgm:cxn modelId="{FDE3A051-8A03-4E05-95E7-2027D810E4FA}" type="presParOf" srcId="{72B6E3F5-58D8-415C-B341-7B04D8DEC75A}" destId="{689EB91A-49D6-4595-B05D-D819452B377B}" srcOrd="0" destOrd="0" presId="urn:microsoft.com/office/officeart/2005/8/layout/bProcess4"/>
    <dgm:cxn modelId="{1D7C7FC4-8FD4-4EC7-8205-BF099461741A}" type="presParOf" srcId="{72B6E3F5-58D8-415C-B341-7B04D8DEC75A}" destId="{C3857ED2-E931-4CDE-B3F6-72C191C88943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FDF91-E31D-41C4-BF0E-1EAF1134AA3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B5FDCE-8328-48F7-917F-6F01FCE65A2A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Διαχειρίστηκαν 1.235.000 σήματα μέσω του 100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613E876B-F5D6-41C5-872F-E18EF082A438}" type="parTrans" cxnId="{1E2B28E4-39F5-4023-A326-9D0AF21841CA}">
      <dgm:prSet/>
      <dgm:spPr/>
      <dgm:t>
        <a:bodyPr/>
        <a:lstStyle/>
        <a:p>
          <a:endParaRPr lang="el-GR"/>
        </a:p>
      </dgm:t>
    </dgm:pt>
    <dgm:pt modelId="{039FDC67-388A-4301-9E91-60867799E053}" type="sibTrans" cxnId="{1E2B28E4-39F5-4023-A326-9D0AF21841CA}">
      <dgm:prSet/>
      <dgm:spPr/>
      <dgm:t>
        <a:bodyPr/>
        <a:lstStyle/>
        <a:p>
          <a:endParaRPr lang="el-GR"/>
        </a:p>
      </dgm:t>
    </dgm:pt>
    <dgm:pt modelId="{B5AF36BF-AE65-484A-9EEA-95F99997BB62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Διένυσαν 7.071.668 χιλιόμετρα σε εποχούμενες περιπολίες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B2CB978D-CCF9-444E-B9F5-CB59CA0CBA47}" type="parTrans" cxnId="{4E40F570-B62B-498B-9E3B-777286238775}">
      <dgm:prSet/>
      <dgm:spPr/>
      <dgm:t>
        <a:bodyPr/>
        <a:lstStyle/>
        <a:p>
          <a:endParaRPr lang="el-GR"/>
        </a:p>
      </dgm:t>
    </dgm:pt>
    <dgm:pt modelId="{304E90B4-D25E-4EBD-82D1-D9820B873C7A}" type="sibTrans" cxnId="{4E40F570-B62B-498B-9E3B-777286238775}">
      <dgm:prSet/>
      <dgm:spPr/>
      <dgm:t>
        <a:bodyPr/>
        <a:lstStyle/>
        <a:p>
          <a:endParaRPr lang="el-GR"/>
        </a:p>
      </dgm:t>
    </dgm:pt>
    <dgm:pt modelId="{5DB98F79-AB9D-4256-90DE-58A078D442A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Συνέλαβαν</a:t>
          </a:r>
        </a:p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117.343 άτομα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0EFCE12D-3232-4053-B156-EE4588AF51AB}" type="parTrans" cxnId="{EF5D5B7F-4403-4132-B0BF-DF93B4908599}">
      <dgm:prSet/>
      <dgm:spPr/>
      <dgm:t>
        <a:bodyPr/>
        <a:lstStyle/>
        <a:p>
          <a:endParaRPr lang="el-GR"/>
        </a:p>
      </dgm:t>
    </dgm:pt>
    <dgm:pt modelId="{8D60BEA7-E430-41F7-890A-2D0C64DE3D87}" type="sibTrans" cxnId="{EF5D5B7F-4403-4132-B0BF-DF93B4908599}">
      <dgm:prSet/>
      <dgm:spPr/>
      <dgm:t>
        <a:bodyPr/>
        <a:lstStyle/>
        <a:p>
          <a:endParaRPr lang="el-GR"/>
        </a:p>
      </dgm:t>
    </dgm:pt>
    <dgm:pt modelId="{E76A4CFE-D65C-47C1-8360-BCEE437F37C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Εξάρθρωσαν 365 εγκληματικές οργανώσεις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03D58740-09F2-44BC-B13C-3F771DA4CDC5}" type="parTrans" cxnId="{04336474-E62C-4D13-A74E-F899D5F1CA7F}">
      <dgm:prSet/>
      <dgm:spPr/>
      <dgm:t>
        <a:bodyPr/>
        <a:lstStyle/>
        <a:p>
          <a:endParaRPr lang="el-GR"/>
        </a:p>
      </dgm:t>
    </dgm:pt>
    <dgm:pt modelId="{C114C403-AAEC-43A1-931B-75C7057EE80A}" type="sibTrans" cxnId="{04336474-E62C-4D13-A74E-F899D5F1CA7F}">
      <dgm:prSet/>
      <dgm:spPr/>
      <dgm:t>
        <a:bodyPr/>
        <a:lstStyle/>
        <a:p>
          <a:endParaRPr lang="el-GR"/>
        </a:p>
      </dgm:t>
    </dgm:pt>
    <dgm:pt modelId="{600DAFD8-3838-494F-A710-2293302AA52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Οι Ομάδες ΔΙΑΣ</a:t>
          </a:r>
        </a:p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και ΟΠΚΕ πραγματοποίησαν 1.111.531 ελέγχους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3566598B-8294-4554-A371-EB4C68F7A589}" type="parTrans" cxnId="{EE2FFE78-638F-409B-943F-EFCE24AB3EC3}">
      <dgm:prSet/>
      <dgm:spPr/>
      <dgm:t>
        <a:bodyPr/>
        <a:lstStyle/>
        <a:p>
          <a:endParaRPr lang="el-GR"/>
        </a:p>
      </dgm:t>
    </dgm:pt>
    <dgm:pt modelId="{5D42319B-293B-4D96-AE3E-8D04E5A5BBE0}" type="sibTrans" cxnId="{EE2FFE78-638F-409B-943F-EFCE24AB3EC3}">
      <dgm:prSet/>
      <dgm:spPr/>
      <dgm:t>
        <a:bodyPr/>
        <a:lstStyle/>
        <a:p>
          <a:endParaRPr lang="el-GR"/>
        </a:p>
      </dgm:t>
    </dgm:pt>
    <dgm:pt modelId="{5958D5C1-893C-4493-8C4A-DFE6ECC9AD0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Οι Ομάδες ΔΙΑΣ</a:t>
          </a:r>
        </a:p>
        <a:p>
          <a:r>
            <a:rPr lang="el-GR" sz="1400" b="1" dirty="0" smtClean="0">
              <a:latin typeface="Verdana" pitchFamily="34" charset="0"/>
              <a:ea typeface="Verdana" pitchFamily="34" charset="0"/>
            </a:rPr>
            <a:t>και ΟΠΚΕ πραγματοποίησαν 80.175 προσαγωγές</a:t>
          </a:r>
          <a:endParaRPr lang="el-GR" sz="1400" b="1" dirty="0">
            <a:latin typeface="Verdana" pitchFamily="34" charset="0"/>
            <a:ea typeface="Verdana" pitchFamily="34" charset="0"/>
          </a:endParaRPr>
        </a:p>
      </dgm:t>
    </dgm:pt>
    <dgm:pt modelId="{9CDADFBA-56AD-4951-9AE6-B6F749752682}" type="parTrans" cxnId="{4F9B93CE-B4D1-4B0D-85F4-7E54B04695AD}">
      <dgm:prSet/>
      <dgm:spPr/>
      <dgm:t>
        <a:bodyPr/>
        <a:lstStyle/>
        <a:p>
          <a:endParaRPr lang="el-GR"/>
        </a:p>
      </dgm:t>
    </dgm:pt>
    <dgm:pt modelId="{7874F588-74D9-417B-8C57-5E88F1DA6B7B}" type="sibTrans" cxnId="{4F9B93CE-B4D1-4B0D-85F4-7E54B04695AD}">
      <dgm:prSet/>
      <dgm:spPr/>
      <dgm:t>
        <a:bodyPr/>
        <a:lstStyle/>
        <a:p>
          <a:endParaRPr lang="el-GR"/>
        </a:p>
      </dgm:t>
    </dgm:pt>
    <dgm:pt modelId="{7EF3D73F-5C54-4BA2-B35D-899A8098E81B}" type="pres">
      <dgm:prSet presAssocID="{A21FDF91-E31D-41C4-BF0E-1EAF1134AA3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CDC68042-3072-40B2-8897-2EA0E77959E7}" type="pres">
      <dgm:prSet presAssocID="{56B5FDCE-8328-48F7-917F-6F01FCE65A2A}" presName="compNode" presStyleCnt="0"/>
      <dgm:spPr/>
    </dgm:pt>
    <dgm:pt modelId="{BA31027D-C531-463D-8B37-A4AB04F68FF9}" type="pres">
      <dgm:prSet presAssocID="{56B5FDCE-8328-48F7-917F-6F01FCE65A2A}" presName="dummyConnPt" presStyleCnt="0"/>
      <dgm:spPr/>
    </dgm:pt>
    <dgm:pt modelId="{8CD1FA9E-5297-416A-AFCC-50A313C4765B}" type="pres">
      <dgm:prSet presAssocID="{56B5FDCE-8328-48F7-917F-6F01FCE65A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D6BEDA-36E5-4E97-B10B-0A0EFA150AEC}" type="pres">
      <dgm:prSet presAssocID="{039FDC67-388A-4301-9E91-60867799E053}" presName="sibTrans" presStyleLbl="bgSibTrans2D1" presStyleIdx="0" presStyleCnt="5"/>
      <dgm:spPr/>
      <dgm:t>
        <a:bodyPr/>
        <a:lstStyle/>
        <a:p>
          <a:endParaRPr lang="el-GR"/>
        </a:p>
      </dgm:t>
    </dgm:pt>
    <dgm:pt modelId="{540373B3-4356-42E0-AE09-5757F8F40F3C}" type="pres">
      <dgm:prSet presAssocID="{B5AF36BF-AE65-484A-9EEA-95F99997BB62}" presName="compNode" presStyleCnt="0"/>
      <dgm:spPr/>
    </dgm:pt>
    <dgm:pt modelId="{06AD318F-EEB2-4B40-99D4-125022A9614C}" type="pres">
      <dgm:prSet presAssocID="{B5AF36BF-AE65-484A-9EEA-95F99997BB62}" presName="dummyConnPt" presStyleCnt="0"/>
      <dgm:spPr/>
    </dgm:pt>
    <dgm:pt modelId="{70C99E29-3CA1-4F39-8A27-25DCA1C95EC2}" type="pres">
      <dgm:prSet presAssocID="{B5AF36BF-AE65-484A-9EEA-95F99997BB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104607-ADFA-4F2A-ADF5-54D974C8459E}" type="pres">
      <dgm:prSet presAssocID="{304E90B4-D25E-4EBD-82D1-D9820B873C7A}" presName="sibTrans" presStyleLbl="bgSibTrans2D1" presStyleIdx="1" presStyleCnt="5"/>
      <dgm:spPr/>
      <dgm:t>
        <a:bodyPr/>
        <a:lstStyle/>
        <a:p>
          <a:endParaRPr lang="el-GR"/>
        </a:p>
      </dgm:t>
    </dgm:pt>
    <dgm:pt modelId="{C7FC5467-1B5F-47BE-8655-D043C52223E4}" type="pres">
      <dgm:prSet presAssocID="{5DB98F79-AB9D-4256-90DE-58A078D442A2}" presName="compNode" presStyleCnt="0"/>
      <dgm:spPr/>
    </dgm:pt>
    <dgm:pt modelId="{69CD6DC4-4877-4669-9D5C-E0857909F0EB}" type="pres">
      <dgm:prSet presAssocID="{5DB98F79-AB9D-4256-90DE-58A078D442A2}" presName="dummyConnPt" presStyleCnt="0"/>
      <dgm:spPr/>
    </dgm:pt>
    <dgm:pt modelId="{167D169F-0C38-480D-91E3-F03B96D50C0E}" type="pres">
      <dgm:prSet presAssocID="{5DB98F79-AB9D-4256-90DE-58A078D442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532540-EE04-4604-BBF7-11ED35DFF282}" type="pres">
      <dgm:prSet presAssocID="{8D60BEA7-E430-41F7-890A-2D0C64DE3D8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963D4810-F678-4006-A0AB-647B581F7B9A}" type="pres">
      <dgm:prSet presAssocID="{E76A4CFE-D65C-47C1-8360-BCEE437F37C9}" presName="compNode" presStyleCnt="0"/>
      <dgm:spPr/>
    </dgm:pt>
    <dgm:pt modelId="{1F1F6348-FA8E-41BF-A932-4A046285D783}" type="pres">
      <dgm:prSet presAssocID="{E76A4CFE-D65C-47C1-8360-BCEE437F37C9}" presName="dummyConnPt" presStyleCnt="0"/>
      <dgm:spPr/>
    </dgm:pt>
    <dgm:pt modelId="{6972A27B-6A21-4959-A70A-5828B1DE98EA}" type="pres">
      <dgm:prSet presAssocID="{E76A4CFE-D65C-47C1-8360-BCEE437F37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4E4DF0-9903-422D-BC7B-7B97643D8125}" type="pres">
      <dgm:prSet presAssocID="{C114C403-AAEC-43A1-931B-75C7057EE80A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86E203E-2C55-4DE1-A1B2-2ABB51E4DD7B}" type="pres">
      <dgm:prSet presAssocID="{600DAFD8-3838-494F-A710-2293302AA525}" presName="compNode" presStyleCnt="0"/>
      <dgm:spPr/>
    </dgm:pt>
    <dgm:pt modelId="{858ABE31-8DD3-4E41-A431-12DC373CC01A}" type="pres">
      <dgm:prSet presAssocID="{600DAFD8-3838-494F-A710-2293302AA525}" presName="dummyConnPt" presStyleCnt="0"/>
      <dgm:spPr/>
    </dgm:pt>
    <dgm:pt modelId="{61353ABE-8E78-4864-B595-1CD2F66C3C6E}" type="pres">
      <dgm:prSet presAssocID="{600DAFD8-3838-494F-A710-2293302AA5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6FBC54-937B-43BE-9215-32AA7F6D5EE5}" type="pres">
      <dgm:prSet presAssocID="{5D42319B-293B-4D96-AE3E-8D04E5A5BBE0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0436558D-0229-4533-AFE4-4BEAE373918A}" type="pres">
      <dgm:prSet presAssocID="{5958D5C1-893C-4493-8C4A-DFE6ECC9AD01}" presName="compNode" presStyleCnt="0"/>
      <dgm:spPr/>
    </dgm:pt>
    <dgm:pt modelId="{8F326CD7-BD05-4836-B7E4-0EBF2BDBCB04}" type="pres">
      <dgm:prSet presAssocID="{5958D5C1-893C-4493-8C4A-DFE6ECC9AD01}" presName="dummyConnPt" presStyleCnt="0"/>
      <dgm:spPr/>
    </dgm:pt>
    <dgm:pt modelId="{A17B53A2-2E46-4129-B289-502A32A67B0A}" type="pres">
      <dgm:prSet presAssocID="{5958D5C1-893C-4493-8C4A-DFE6ECC9AD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40F570-B62B-498B-9E3B-777286238775}" srcId="{A21FDF91-E31D-41C4-BF0E-1EAF1134AA37}" destId="{B5AF36BF-AE65-484A-9EEA-95F99997BB62}" srcOrd="1" destOrd="0" parTransId="{B2CB978D-CCF9-444E-B9F5-CB59CA0CBA47}" sibTransId="{304E90B4-D25E-4EBD-82D1-D9820B873C7A}"/>
    <dgm:cxn modelId="{0B511087-9986-45A3-B95D-3E3842A92B37}" type="presOf" srcId="{600DAFD8-3838-494F-A710-2293302AA525}" destId="{61353ABE-8E78-4864-B595-1CD2F66C3C6E}" srcOrd="0" destOrd="0" presId="urn:microsoft.com/office/officeart/2005/8/layout/bProcess4"/>
    <dgm:cxn modelId="{20AF6EA1-8E36-4AD6-A3F9-1CAC2533A935}" type="presOf" srcId="{8D60BEA7-E430-41F7-890A-2D0C64DE3D87}" destId="{9C532540-EE04-4604-BBF7-11ED35DFF282}" srcOrd="0" destOrd="0" presId="urn:microsoft.com/office/officeart/2005/8/layout/bProcess4"/>
    <dgm:cxn modelId="{F918B600-4BBF-4096-9DFE-D416EC82B7A8}" type="presOf" srcId="{5D42319B-293B-4D96-AE3E-8D04E5A5BBE0}" destId="{7D6FBC54-937B-43BE-9215-32AA7F6D5EE5}" srcOrd="0" destOrd="0" presId="urn:microsoft.com/office/officeart/2005/8/layout/bProcess4"/>
    <dgm:cxn modelId="{04336474-E62C-4D13-A74E-F899D5F1CA7F}" srcId="{A21FDF91-E31D-41C4-BF0E-1EAF1134AA37}" destId="{E76A4CFE-D65C-47C1-8360-BCEE437F37C9}" srcOrd="3" destOrd="0" parTransId="{03D58740-09F2-44BC-B13C-3F771DA4CDC5}" sibTransId="{C114C403-AAEC-43A1-931B-75C7057EE80A}"/>
    <dgm:cxn modelId="{804EEAA3-B928-4056-A19D-202334391E4F}" type="presOf" srcId="{C114C403-AAEC-43A1-931B-75C7057EE80A}" destId="{9D4E4DF0-9903-422D-BC7B-7B97643D8125}" srcOrd="0" destOrd="0" presId="urn:microsoft.com/office/officeart/2005/8/layout/bProcess4"/>
    <dgm:cxn modelId="{CDE46140-200F-4990-83FE-C424B11F6C14}" type="presOf" srcId="{A21FDF91-E31D-41C4-BF0E-1EAF1134AA37}" destId="{7EF3D73F-5C54-4BA2-B35D-899A8098E81B}" srcOrd="0" destOrd="0" presId="urn:microsoft.com/office/officeart/2005/8/layout/bProcess4"/>
    <dgm:cxn modelId="{4DFA9EA5-0DC9-43C1-BF6F-990ED828531C}" type="presOf" srcId="{56B5FDCE-8328-48F7-917F-6F01FCE65A2A}" destId="{8CD1FA9E-5297-416A-AFCC-50A313C4765B}" srcOrd="0" destOrd="0" presId="urn:microsoft.com/office/officeart/2005/8/layout/bProcess4"/>
    <dgm:cxn modelId="{923269EF-7936-4F15-869E-1C6ADEBD3D26}" type="presOf" srcId="{5DB98F79-AB9D-4256-90DE-58A078D442A2}" destId="{167D169F-0C38-480D-91E3-F03B96D50C0E}" srcOrd="0" destOrd="0" presId="urn:microsoft.com/office/officeart/2005/8/layout/bProcess4"/>
    <dgm:cxn modelId="{EE2FFE78-638F-409B-943F-EFCE24AB3EC3}" srcId="{A21FDF91-E31D-41C4-BF0E-1EAF1134AA37}" destId="{600DAFD8-3838-494F-A710-2293302AA525}" srcOrd="4" destOrd="0" parTransId="{3566598B-8294-4554-A371-EB4C68F7A589}" sibTransId="{5D42319B-293B-4D96-AE3E-8D04E5A5BBE0}"/>
    <dgm:cxn modelId="{EF5D5B7F-4403-4132-B0BF-DF93B4908599}" srcId="{A21FDF91-E31D-41C4-BF0E-1EAF1134AA37}" destId="{5DB98F79-AB9D-4256-90DE-58A078D442A2}" srcOrd="2" destOrd="0" parTransId="{0EFCE12D-3232-4053-B156-EE4588AF51AB}" sibTransId="{8D60BEA7-E430-41F7-890A-2D0C64DE3D87}"/>
    <dgm:cxn modelId="{64F484FC-A5BA-4B60-91D9-D09BAF7EA82B}" type="presOf" srcId="{304E90B4-D25E-4EBD-82D1-D9820B873C7A}" destId="{04104607-ADFA-4F2A-ADF5-54D974C8459E}" srcOrd="0" destOrd="0" presId="urn:microsoft.com/office/officeart/2005/8/layout/bProcess4"/>
    <dgm:cxn modelId="{22198364-6684-4E39-8E5D-0DBB77052863}" type="presOf" srcId="{E76A4CFE-D65C-47C1-8360-BCEE437F37C9}" destId="{6972A27B-6A21-4959-A70A-5828B1DE98EA}" srcOrd="0" destOrd="0" presId="urn:microsoft.com/office/officeart/2005/8/layout/bProcess4"/>
    <dgm:cxn modelId="{4F9B93CE-B4D1-4B0D-85F4-7E54B04695AD}" srcId="{A21FDF91-E31D-41C4-BF0E-1EAF1134AA37}" destId="{5958D5C1-893C-4493-8C4A-DFE6ECC9AD01}" srcOrd="5" destOrd="0" parTransId="{9CDADFBA-56AD-4951-9AE6-B6F749752682}" sibTransId="{7874F588-74D9-417B-8C57-5E88F1DA6B7B}"/>
    <dgm:cxn modelId="{63B3B590-D145-453A-B380-A8A242DF9445}" type="presOf" srcId="{5958D5C1-893C-4493-8C4A-DFE6ECC9AD01}" destId="{A17B53A2-2E46-4129-B289-502A32A67B0A}" srcOrd="0" destOrd="0" presId="urn:microsoft.com/office/officeart/2005/8/layout/bProcess4"/>
    <dgm:cxn modelId="{1E2B28E4-39F5-4023-A326-9D0AF21841CA}" srcId="{A21FDF91-E31D-41C4-BF0E-1EAF1134AA37}" destId="{56B5FDCE-8328-48F7-917F-6F01FCE65A2A}" srcOrd="0" destOrd="0" parTransId="{613E876B-F5D6-41C5-872F-E18EF082A438}" sibTransId="{039FDC67-388A-4301-9E91-60867799E053}"/>
    <dgm:cxn modelId="{17FF51AF-7EFE-4B80-9322-786E60512E81}" type="presOf" srcId="{039FDC67-388A-4301-9E91-60867799E053}" destId="{43D6BEDA-36E5-4E97-B10B-0A0EFA150AEC}" srcOrd="0" destOrd="0" presId="urn:microsoft.com/office/officeart/2005/8/layout/bProcess4"/>
    <dgm:cxn modelId="{525C086C-0074-4250-9651-32D3BCC65299}" type="presOf" srcId="{B5AF36BF-AE65-484A-9EEA-95F99997BB62}" destId="{70C99E29-3CA1-4F39-8A27-25DCA1C95EC2}" srcOrd="0" destOrd="0" presId="urn:microsoft.com/office/officeart/2005/8/layout/bProcess4"/>
    <dgm:cxn modelId="{DEB9B7D3-E72C-4742-B1CA-CE54EC646216}" type="presParOf" srcId="{7EF3D73F-5C54-4BA2-B35D-899A8098E81B}" destId="{CDC68042-3072-40B2-8897-2EA0E77959E7}" srcOrd="0" destOrd="0" presId="urn:microsoft.com/office/officeart/2005/8/layout/bProcess4"/>
    <dgm:cxn modelId="{1F96607E-F8E1-4A56-BE4D-A824BE32A62B}" type="presParOf" srcId="{CDC68042-3072-40B2-8897-2EA0E77959E7}" destId="{BA31027D-C531-463D-8B37-A4AB04F68FF9}" srcOrd="0" destOrd="0" presId="urn:microsoft.com/office/officeart/2005/8/layout/bProcess4"/>
    <dgm:cxn modelId="{17104688-12A6-4997-9D0C-9F5A3CF9DCDB}" type="presParOf" srcId="{CDC68042-3072-40B2-8897-2EA0E77959E7}" destId="{8CD1FA9E-5297-416A-AFCC-50A313C4765B}" srcOrd="1" destOrd="0" presId="urn:microsoft.com/office/officeart/2005/8/layout/bProcess4"/>
    <dgm:cxn modelId="{DE068848-F821-4867-BC10-B96459F43409}" type="presParOf" srcId="{7EF3D73F-5C54-4BA2-B35D-899A8098E81B}" destId="{43D6BEDA-36E5-4E97-B10B-0A0EFA150AEC}" srcOrd="1" destOrd="0" presId="urn:microsoft.com/office/officeart/2005/8/layout/bProcess4"/>
    <dgm:cxn modelId="{0E5726A9-B7A4-4668-BAE4-C254412B5F0E}" type="presParOf" srcId="{7EF3D73F-5C54-4BA2-B35D-899A8098E81B}" destId="{540373B3-4356-42E0-AE09-5757F8F40F3C}" srcOrd="2" destOrd="0" presId="urn:microsoft.com/office/officeart/2005/8/layout/bProcess4"/>
    <dgm:cxn modelId="{25A6344F-51C3-44DE-BEA2-C5BD0BBD9DE8}" type="presParOf" srcId="{540373B3-4356-42E0-AE09-5757F8F40F3C}" destId="{06AD318F-EEB2-4B40-99D4-125022A9614C}" srcOrd="0" destOrd="0" presId="urn:microsoft.com/office/officeart/2005/8/layout/bProcess4"/>
    <dgm:cxn modelId="{FDDB9F7C-095B-4608-9BDF-ADF8E2D7E472}" type="presParOf" srcId="{540373B3-4356-42E0-AE09-5757F8F40F3C}" destId="{70C99E29-3CA1-4F39-8A27-25DCA1C95EC2}" srcOrd="1" destOrd="0" presId="urn:microsoft.com/office/officeart/2005/8/layout/bProcess4"/>
    <dgm:cxn modelId="{25D5E80E-A698-456E-BF44-B0B5342F0EDE}" type="presParOf" srcId="{7EF3D73F-5C54-4BA2-B35D-899A8098E81B}" destId="{04104607-ADFA-4F2A-ADF5-54D974C8459E}" srcOrd="3" destOrd="0" presId="urn:microsoft.com/office/officeart/2005/8/layout/bProcess4"/>
    <dgm:cxn modelId="{4A1B7B61-16ED-482D-A26E-D0A96FF90DFD}" type="presParOf" srcId="{7EF3D73F-5C54-4BA2-B35D-899A8098E81B}" destId="{C7FC5467-1B5F-47BE-8655-D043C52223E4}" srcOrd="4" destOrd="0" presId="urn:microsoft.com/office/officeart/2005/8/layout/bProcess4"/>
    <dgm:cxn modelId="{04BE4B9A-AB96-4D7A-997D-F8E45B0C75A8}" type="presParOf" srcId="{C7FC5467-1B5F-47BE-8655-D043C52223E4}" destId="{69CD6DC4-4877-4669-9D5C-E0857909F0EB}" srcOrd="0" destOrd="0" presId="urn:microsoft.com/office/officeart/2005/8/layout/bProcess4"/>
    <dgm:cxn modelId="{0052F33C-5836-4898-9730-91E286A84670}" type="presParOf" srcId="{C7FC5467-1B5F-47BE-8655-D043C52223E4}" destId="{167D169F-0C38-480D-91E3-F03B96D50C0E}" srcOrd="1" destOrd="0" presId="urn:microsoft.com/office/officeart/2005/8/layout/bProcess4"/>
    <dgm:cxn modelId="{B26FF600-F0B5-40FB-A11E-1498D4BE7720}" type="presParOf" srcId="{7EF3D73F-5C54-4BA2-B35D-899A8098E81B}" destId="{9C532540-EE04-4604-BBF7-11ED35DFF282}" srcOrd="5" destOrd="0" presId="urn:microsoft.com/office/officeart/2005/8/layout/bProcess4"/>
    <dgm:cxn modelId="{E87459C1-2A34-4DFA-830F-80BE8E47FA7C}" type="presParOf" srcId="{7EF3D73F-5C54-4BA2-B35D-899A8098E81B}" destId="{963D4810-F678-4006-A0AB-647B581F7B9A}" srcOrd="6" destOrd="0" presId="urn:microsoft.com/office/officeart/2005/8/layout/bProcess4"/>
    <dgm:cxn modelId="{A23B5E94-707D-47A9-82F9-613A799CA23A}" type="presParOf" srcId="{963D4810-F678-4006-A0AB-647B581F7B9A}" destId="{1F1F6348-FA8E-41BF-A932-4A046285D783}" srcOrd="0" destOrd="0" presId="urn:microsoft.com/office/officeart/2005/8/layout/bProcess4"/>
    <dgm:cxn modelId="{B319175D-5797-46C9-87EB-F38A8F9CBE6F}" type="presParOf" srcId="{963D4810-F678-4006-A0AB-647B581F7B9A}" destId="{6972A27B-6A21-4959-A70A-5828B1DE98EA}" srcOrd="1" destOrd="0" presId="urn:microsoft.com/office/officeart/2005/8/layout/bProcess4"/>
    <dgm:cxn modelId="{9FA56CE0-41C4-4B97-8C94-18FAC3DBA8EC}" type="presParOf" srcId="{7EF3D73F-5C54-4BA2-B35D-899A8098E81B}" destId="{9D4E4DF0-9903-422D-BC7B-7B97643D8125}" srcOrd="7" destOrd="0" presId="urn:microsoft.com/office/officeart/2005/8/layout/bProcess4"/>
    <dgm:cxn modelId="{7908E4C1-8CC4-463B-86B1-9A8E35CF0443}" type="presParOf" srcId="{7EF3D73F-5C54-4BA2-B35D-899A8098E81B}" destId="{E86E203E-2C55-4DE1-A1B2-2ABB51E4DD7B}" srcOrd="8" destOrd="0" presId="urn:microsoft.com/office/officeart/2005/8/layout/bProcess4"/>
    <dgm:cxn modelId="{3992CE90-9BE0-4979-B745-39352A289283}" type="presParOf" srcId="{E86E203E-2C55-4DE1-A1B2-2ABB51E4DD7B}" destId="{858ABE31-8DD3-4E41-A431-12DC373CC01A}" srcOrd="0" destOrd="0" presId="urn:microsoft.com/office/officeart/2005/8/layout/bProcess4"/>
    <dgm:cxn modelId="{4031041B-B348-4EB4-9793-477B2A862C70}" type="presParOf" srcId="{E86E203E-2C55-4DE1-A1B2-2ABB51E4DD7B}" destId="{61353ABE-8E78-4864-B595-1CD2F66C3C6E}" srcOrd="1" destOrd="0" presId="urn:microsoft.com/office/officeart/2005/8/layout/bProcess4"/>
    <dgm:cxn modelId="{B8DBC41D-0334-45BE-918E-8F28019997C7}" type="presParOf" srcId="{7EF3D73F-5C54-4BA2-B35D-899A8098E81B}" destId="{7D6FBC54-937B-43BE-9215-32AA7F6D5EE5}" srcOrd="9" destOrd="0" presId="urn:microsoft.com/office/officeart/2005/8/layout/bProcess4"/>
    <dgm:cxn modelId="{B99F9D2F-E9B5-425A-8795-87F20F639D08}" type="presParOf" srcId="{7EF3D73F-5C54-4BA2-B35D-899A8098E81B}" destId="{0436558D-0229-4533-AFE4-4BEAE373918A}" srcOrd="10" destOrd="0" presId="urn:microsoft.com/office/officeart/2005/8/layout/bProcess4"/>
    <dgm:cxn modelId="{2A60106E-6E95-4B47-9BC6-83130057B7EF}" type="presParOf" srcId="{0436558D-0229-4533-AFE4-4BEAE373918A}" destId="{8F326CD7-BD05-4836-B7E4-0EBF2BDBCB04}" srcOrd="0" destOrd="0" presId="urn:microsoft.com/office/officeart/2005/8/layout/bProcess4"/>
    <dgm:cxn modelId="{3FB4A6DF-3482-4353-8449-E42A81EE770D}" type="presParOf" srcId="{0436558D-0229-4533-AFE4-4BEAE373918A}" destId="{A17B53A2-2E46-4129-B289-502A32A67B0A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959567-78BF-4F78-9B31-840DAA23C7D5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0CF72526-3BAC-46C4-9190-2CBA2D9158A7}">
      <dgm:prSet phldrT="[Κείμενο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600" b="1" dirty="0" smtClean="0">
              <a:latin typeface="Trebuchet MS" pitchFamily="34" charset="0"/>
            </a:rPr>
            <a:t>Ολοκληρωμένο Πληροφοριακό Σύστημα για τις επιχειρησιακές ανάγκες</a:t>
          </a:r>
          <a:endParaRPr lang="el-GR" sz="1600" b="1" dirty="0">
            <a:latin typeface="Trebuchet MS" pitchFamily="34" charset="0"/>
          </a:endParaRPr>
        </a:p>
      </dgm:t>
    </dgm:pt>
    <dgm:pt modelId="{BA7EA82A-74EA-46F3-9096-B34722D78FE8}" type="parTrans" cxnId="{64D73AC8-B84A-4DC7-928D-686B2373583A}">
      <dgm:prSet/>
      <dgm:spPr/>
      <dgm:t>
        <a:bodyPr/>
        <a:lstStyle/>
        <a:p>
          <a:endParaRPr lang="el-GR"/>
        </a:p>
      </dgm:t>
    </dgm:pt>
    <dgm:pt modelId="{9514571F-59D1-4303-B9AC-28E40AF726FB}" type="sibTrans" cxnId="{64D73AC8-B84A-4DC7-928D-686B2373583A}">
      <dgm:prSet/>
      <dgm:spPr/>
      <dgm:t>
        <a:bodyPr/>
        <a:lstStyle/>
        <a:p>
          <a:endParaRPr lang="el-GR"/>
        </a:p>
      </dgm:t>
    </dgm:pt>
    <dgm:pt modelId="{09D6B436-8801-4EDE-823C-8FFEA1278AFF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400" b="1" dirty="0" smtClean="0">
              <a:latin typeface="Trebuchet MS" pitchFamily="34" charset="0"/>
            </a:rPr>
            <a:t>Κρυπτογραφημένο Σύστημα Ασφαλών Επικοινωνιών</a:t>
          </a:r>
          <a:endParaRPr lang="el-GR" sz="1400" b="1" dirty="0">
            <a:latin typeface="Trebuchet MS" pitchFamily="34" charset="0"/>
          </a:endParaRPr>
        </a:p>
      </dgm:t>
    </dgm:pt>
    <dgm:pt modelId="{7B2EB30E-C80B-4680-9DD9-D057CD6F636B}" type="parTrans" cxnId="{692FFF79-9B7A-45E1-81FD-A85C4029A248}">
      <dgm:prSet/>
      <dgm:spPr/>
      <dgm:t>
        <a:bodyPr/>
        <a:lstStyle/>
        <a:p>
          <a:endParaRPr lang="el-GR"/>
        </a:p>
      </dgm:t>
    </dgm:pt>
    <dgm:pt modelId="{2005ED84-DBAA-4347-99ED-FBFFA1C959BD}" type="sibTrans" cxnId="{692FFF79-9B7A-45E1-81FD-A85C4029A248}">
      <dgm:prSet/>
      <dgm:spPr/>
      <dgm:t>
        <a:bodyPr/>
        <a:lstStyle/>
        <a:p>
          <a:endParaRPr lang="el-GR"/>
        </a:p>
      </dgm:t>
    </dgm:pt>
    <dgm:pt modelId="{64420BD6-3DCE-41C8-9659-C3C1C4FCC769}">
      <dgm:prSet phldrT="[Κείμενο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600" b="1" dirty="0" smtClean="0">
              <a:latin typeface="Trebuchet MS" pitchFamily="34" charset="0"/>
            </a:rPr>
            <a:t>Εκσυγχρονισμός και Αναβάθμιση Κέντρων Επιχειρήσεων</a:t>
          </a:r>
          <a:endParaRPr lang="el-GR" sz="1600" b="1" dirty="0">
            <a:latin typeface="Trebuchet MS" pitchFamily="34" charset="0"/>
          </a:endParaRPr>
        </a:p>
      </dgm:t>
    </dgm:pt>
    <dgm:pt modelId="{79517908-56C9-46E8-8EC5-00B51F224E15}" type="parTrans" cxnId="{6E4260D0-3901-4158-911E-79FB0F58596C}">
      <dgm:prSet/>
      <dgm:spPr/>
      <dgm:t>
        <a:bodyPr/>
        <a:lstStyle/>
        <a:p>
          <a:endParaRPr lang="el-GR"/>
        </a:p>
      </dgm:t>
    </dgm:pt>
    <dgm:pt modelId="{0C3C46F6-BD64-4C9A-9F9D-F5C2929F1E41}" type="sibTrans" cxnId="{6E4260D0-3901-4158-911E-79FB0F58596C}">
      <dgm:prSet/>
      <dgm:spPr/>
      <dgm:t>
        <a:bodyPr/>
        <a:lstStyle/>
        <a:p>
          <a:endParaRPr lang="el-GR"/>
        </a:p>
      </dgm:t>
    </dgm:pt>
    <dgm:pt modelId="{CE4E1688-4C7A-49D5-A443-6DE35D7C0814}">
      <dgm:prSet phldrT="[Κείμενο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600" b="1" dirty="0" smtClean="0">
              <a:latin typeface="Trebuchet MS" pitchFamily="34" charset="0"/>
            </a:rPr>
            <a:t>Συστήματα Επιτήρησης και λήψης/ καταγραφής ήχου και εικόνας</a:t>
          </a:r>
          <a:endParaRPr lang="el-GR" sz="1600" b="1" dirty="0">
            <a:latin typeface="Trebuchet MS" pitchFamily="34" charset="0"/>
          </a:endParaRPr>
        </a:p>
      </dgm:t>
    </dgm:pt>
    <dgm:pt modelId="{FD0B433E-4A5E-4515-AA7E-C3373E487A15}" type="parTrans" cxnId="{842F9ED2-7CEF-4B4B-A4C5-1AB7BBA85CDB}">
      <dgm:prSet/>
      <dgm:spPr/>
      <dgm:t>
        <a:bodyPr/>
        <a:lstStyle/>
        <a:p>
          <a:endParaRPr lang="el-GR"/>
        </a:p>
      </dgm:t>
    </dgm:pt>
    <dgm:pt modelId="{0CA3CDA3-E869-47C0-9FD1-8A5027F2557B}" type="sibTrans" cxnId="{842F9ED2-7CEF-4B4B-A4C5-1AB7BBA85CDB}">
      <dgm:prSet/>
      <dgm:spPr/>
      <dgm:t>
        <a:bodyPr/>
        <a:lstStyle/>
        <a:p>
          <a:endParaRPr lang="el-GR"/>
        </a:p>
      </dgm:t>
    </dgm:pt>
    <dgm:pt modelId="{E49D435E-8C62-4D7D-8B78-92A246A40AC2}" type="pres">
      <dgm:prSet presAssocID="{29959567-78BF-4F78-9B31-840DAA23C7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4CC2F9-5144-4731-9014-30BF8E0FEC25}" type="pres">
      <dgm:prSet presAssocID="{29959567-78BF-4F78-9B31-840DAA23C7D5}" presName="diamond" presStyleLbl="bgShp" presStyleIdx="0" presStyleCn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686CD62-16E8-4466-AEAE-D7731F29981F}" type="pres">
      <dgm:prSet presAssocID="{29959567-78BF-4F78-9B31-840DAA23C7D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DFF47B-F9CD-443E-9C97-FCB63A6ADB7B}" type="pres">
      <dgm:prSet presAssocID="{29959567-78BF-4F78-9B31-840DAA23C7D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538753-81BA-4DC9-BB9A-BB20431066DE}" type="pres">
      <dgm:prSet presAssocID="{29959567-78BF-4F78-9B31-840DAA23C7D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3179D5-F40F-4D2C-B2F7-07D79C879807}" type="pres">
      <dgm:prSet presAssocID="{29959567-78BF-4F78-9B31-840DAA23C7D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42F9ED2-7CEF-4B4B-A4C5-1AB7BBA85CDB}" srcId="{29959567-78BF-4F78-9B31-840DAA23C7D5}" destId="{CE4E1688-4C7A-49D5-A443-6DE35D7C0814}" srcOrd="3" destOrd="0" parTransId="{FD0B433E-4A5E-4515-AA7E-C3373E487A15}" sibTransId="{0CA3CDA3-E869-47C0-9FD1-8A5027F2557B}"/>
    <dgm:cxn modelId="{692FFF79-9B7A-45E1-81FD-A85C4029A248}" srcId="{29959567-78BF-4F78-9B31-840DAA23C7D5}" destId="{09D6B436-8801-4EDE-823C-8FFEA1278AFF}" srcOrd="1" destOrd="0" parTransId="{7B2EB30E-C80B-4680-9DD9-D057CD6F636B}" sibTransId="{2005ED84-DBAA-4347-99ED-FBFFA1C959BD}"/>
    <dgm:cxn modelId="{728AA0AC-6542-4706-A84D-7FD407A5DCA6}" type="presOf" srcId="{09D6B436-8801-4EDE-823C-8FFEA1278AFF}" destId="{17DFF47B-F9CD-443E-9C97-FCB63A6ADB7B}" srcOrd="0" destOrd="0" presId="urn:microsoft.com/office/officeart/2005/8/layout/matrix3"/>
    <dgm:cxn modelId="{6E4260D0-3901-4158-911E-79FB0F58596C}" srcId="{29959567-78BF-4F78-9B31-840DAA23C7D5}" destId="{64420BD6-3DCE-41C8-9659-C3C1C4FCC769}" srcOrd="2" destOrd="0" parTransId="{79517908-56C9-46E8-8EC5-00B51F224E15}" sibTransId="{0C3C46F6-BD64-4C9A-9F9D-F5C2929F1E41}"/>
    <dgm:cxn modelId="{C2F3B250-67C7-415A-A5E8-18B5767140B0}" type="presOf" srcId="{0CF72526-3BAC-46C4-9190-2CBA2D9158A7}" destId="{4686CD62-16E8-4466-AEAE-D7731F29981F}" srcOrd="0" destOrd="0" presId="urn:microsoft.com/office/officeart/2005/8/layout/matrix3"/>
    <dgm:cxn modelId="{63F1039A-31BD-497A-960A-D788DDE4C87E}" type="presOf" srcId="{64420BD6-3DCE-41C8-9659-C3C1C4FCC769}" destId="{6C538753-81BA-4DC9-BB9A-BB20431066DE}" srcOrd="0" destOrd="0" presId="urn:microsoft.com/office/officeart/2005/8/layout/matrix3"/>
    <dgm:cxn modelId="{28B703F7-4A29-41D6-BE59-BB37FAC7F82C}" type="presOf" srcId="{CE4E1688-4C7A-49D5-A443-6DE35D7C0814}" destId="{413179D5-F40F-4D2C-B2F7-07D79C879807}" srcOrd="0" destOrd="0" presId="urn:microsoft.com/office/officeart/2005/8/layout/matrix3"/>
    <dgm:cxn modelId="{BC8F77C4-E00A-47C4-8A0C-848845781A7B}" type="presOf" srcId="{29959567-78BF-4F78-9B31-840DAA23C7D5}" destId="{E49D435E-8C62-4D7D-8B78-92A246A40AC2}" srcOrd="0" destOrd="0" presId="urn:microsoft.com/office/officeart/2005/8/layout/matrix3"/>
    <dgm:cxn modelId="{64D73AC8-B84A-4DC7-928D-686B2373583A}" srcId="{29959567-78BF-4F78-9B31-840DAA23C7D5}" destId="{0CF72526-3BAC-46C4-9190-2CBA2D9158A7}" srcOrd="0" destOrd="0" parTransId="{BA7EA82A-74EA-46F3-9096-B34722D78FE8}" sibTransId="{9514571F-59D1-4303-B9AC-28E40AF726FB}"/>
    <dgm:cxn modelId="{72117086-8AF4-48C2-A04D-232230BFB2C1}" type="presParOf" srcId="{E49D435E-8C62-4D7D-8B78-92A246A40AC2}" destId="{164CC2F9-5144-4731-9014-30BF8E0FEC25}" srcOrd="0" destOrd="0" presId="urn:microsoft.com/office/officeart/2005/8/layout/matrix3"/>
    <dgm:cxn modelId="{8F7BA6BA-1F1A-42D4-82FA-EA4B13F48B52}" type="presParOf" srcId="{E49D435E-8C62-4D7D-8B78-92A246A40AC2}" destId="{4686CD62-16E8-4466-AEAE-D7731F29981F}" srcOrd="1" destOrd="0" presId="urn:microsoft.com/office/officeart/2005/8/layout/matrix3"/>
    <dgm:cxn modelId="{1FD955D8-FECE-4C27-BCF1-D00104A78EF0}" type="presParOf" srcId="{E49D435E-8C62-4D7D-8B78-92A246A40AC2}" destId="{17DFF47B-F9CD-443E-9C97-FCB63A6ADB7B}" srcOrd="2" destOrd="0" presId="urn:microsoft.com/office/officeart/2005/8/layout/matrix3"/>
    <dgm:cxn modelId="{7D69CBDC-93CA-4C1B-96F9-C766B81A1092}" type="presParOf" srcId="{E49D435E-8C62-4D7D-8B78-92A246A40AC2}" destId="{6C538753-81BA-4DC9-BB9A-BB20431066DE}" srcOrd="3" destOrd="0" presId="urn:microsoft.com/office/officeart/2005/8/layout/matrix3"/>
    <dgm:cxn modelId="{A2B2A696-4176-4E77-8193-1CF0A46A1A42}" type="presParOf" srcId="{E49D435E-8C62-4D7D-8B78-92A246A40AC2}" destId="{413179D5-F40F-4D2C-B2F7-07D79C879807}" srcOrd="4" destOrd="0" presId="urn:microsoft.com/office/officeart/2005/8/layout/matrix3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BEDA-36E5-4E97-B10B-0A0EFA150AEC}">
      <dsp:nvSpPr>
        <dsp:cNvPr id="0" name=""/>
        <dsp:cNvSpPr/>
      </dsp:nvSpPr>
      <dsp:spPr>
        <a:xfrm rot="5400000">
          <a:off x="-357072" y="1464675"/>
          <a:ext cx="1579326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1FA9E-5297-416A-AFCC-50A313C4765B}">
      <dsp:nvSpPr>
        <dsp:cNvPr id="0" name=""/>
        <dsp:cNvSpPr/>
      </dsp:nvSpPr>
      <dsp:spPr>
        <a:xfrm>
          <a:off x="3904" y="453299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Συνέδραμαν σε 11.845 περιστατικά ακούσιας νοσηλείας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1140" y="490535"/>
        <a:ext cx="2044398" cy="1196850"/>
      </dsp:txXfrm>
    </dsp:sp>
    <dsp:sp modelId="{A0AB2A0D-ADA6-435A-B2CB-59143739B628}">
      <dsp:nvSpPr>
        <dsp:cNvPr id="0" name=""/>
        <dsp:cNvSpPr/>
      </dsp:nvSpPr>
      <dsp:spPr>
        <a:xfrm rot="5400000">
          <a:off x="-357072" y="3053828"/>
          <a:ext cx="1579326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99E29-3CA1-4F39-8A27-25DCA1C95EC2}">
      <dsp:nvSpPr>
        <dsp:cNvPr id="0" name=""/>
        <dsp:cNvSpPr/>
      </dsp:nvSpPr>
      <dsp:spPr>
        <a:xfrm>
          <a:off x="3904" y="2042452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Πραγματοποίησαν 72.334 μεταγωγές κρατουμένων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1140" y="2079688"/>
        <a:ext cx="2044398" cy="1196850"/>
      </dsp:txXfrm>
    </dsp:sp>
    <dsp:sp modelId="{3E882EF7-F8E2-4754-8B20-D08C529FFD28}">
      <dsp:nvSpPr>
        <dsp:cNvPr id="0" name=""/>
        <dsp:cNvSpPr/>
      </dsp:nvSpPr>
      <dsp:spPr>
        <a:xfrm>
          <a:off x="437504" y="3848405"/>
          <a:ext cx="2808271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98F4-1A3C-4D01-B22B-C38F3FEDCB5F}">
      <dsp:nvSpPr>
        <dsp:cNvPr id="0" name=""/>
        <dsp:cNvSpPr/>
      </dsp:nvSpPr>
      <dsp:spPr>
        <a:xfrm>
          <a:off x="3904" y="3631605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Επέδωσαν 1.017.346 έγγραφα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1140" y="3668841"/>
        <a:ext cx="2044398" cy="1196850"/>
      </dsp:txXfrm>
    </dsp:sp>
    <dsp:sp modelId="{1A402126-5B79-40D5-9440-E6B334C605F7}">
      <dsp:nvSpPr>
        <dsp:cNvPr id="0" name=""/>
        <dsp:cNvSpPr/>
      </dsp:nvSpPr>
      <dsp:spPr>
        <a:xfrm rot="16200000">
          <a:off x="2461025" y="3053828"/>
          <a:ext cx="1579326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91379-19E5-47B9-AEF4-B9F976493249}">
      <dsp:nvSpPr>
        <dsp:cNvPr id="0" name=""/>
        <dsp:cNvSpPr/>
      </dsp:nvSpPr>
      <dsp:spPr>
        <a:xfrm>
          <a:off x="2822002" y="3631605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72.821 διατέθηκαν σε μέτρα τάξης- ασφάλειας σε δικαστικές αίθουσες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2859238" y="3668841"/>
        <a:ext cx="2044398" cy="1196850"/>
      </dsp:txXfrm>
    </dsp:sp>
    <dsp:sp modelId="{E5223E50-F9A5-481B-9984-7B30E985A2D0}">
      <dsp:nvSpPr>
        <dsp:cNvPr id="0" name=""/>
        <dsp:cNvSpPr/>
      </dsp:nvSpPr>
      <dsp:spPr>
        <a:xfrm rot="16200000">
          <a:off x="2461025" y="1464675"/>
          <a:ext cx="1579326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7035A-EDA1-4780-AF04-FCAC39CA72D5}">
      <dsp:nvSpPr>
        <dsp:cNvPr id="0" name=""/>
        <dsp:cNvSpPr/>
      </dsp:nvSpPr>
      <dsp:spPr>
        <a:xfrm>
          <a:off x="2822002" y="2042452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84.093 διατέθηκαν σε μέτρα τάξης- ασφάλειας σε αθλητικούς αγώνες 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2859238" y="2079688"/>
        <a:ext cx="2044398" cy="1196850"/>
      </dsp:txXfrm>
    </dsp:sp>
    <dsp:sp modelId="{8C24DCA1-02EB-4B77-8121-9C1EBC7C3D6C}">
      <dsp:nvSpPr>
        <dsp:cNvPr id="0" name=""/>
        <dsp:cNvSpPr/>
      </dsp:nvSpPr>
      <dsp:spPr>
        <a:xfrm>
          <a:off x="3255602" y="670099"/>
          <a:ext cx="2808271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09B44-6827-482E-BB0D-F1CE9D32DFF4}">
      <dsp:nvSpPr>
        <dsp:cNvPr id="0" name=""/>
        <dsp:cNvSpPr/>
      </dsp:nvSpPr>
      <dsp:spPr>
        <a:xfrm>
          <a:off x="2822002" y="453299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107.701 διατέθηκαν για την προστασία των συναθροίσεων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2859238" y="490535"/>
        <a:ext cx="2044398" cy="1196850"/>
      </dsp:txXfrm>
    </dsp:sp>
    <dsp:sp modelId="{006BA809-EB53-4DD3-B0C4-3FEC3BAFDB35}">
      <dsp:nvSpPr>
        <dsp:cNvPr id="0" name=""/>
        <dsp:cNvSpPr/>
      </dsp:nvSpPr>
      <dsp:spPr>
        <a:xfrm rot="5400000">
          <a:off x="5279123" y="1464675"/>
          <a:ext cx="1579326" cy="1906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F113-8709-4921-BE2F-208D633CF5F4}">
      <dsp:nvSpPr>
        <dsp:cNvPr id="0" name=""/>
        <dsp:cNvSpPr/>
      </dsp:nvSpPr>
      <dsp:spPr>
        <a:xfrm>
          <a:off x="5640100" y="453299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>
              <a:latin typeface="Verdana" pitchFamily="34" charset="0"/>
              <a:ea typeface="Verdana" pitchFamily="34" charset="0"/>
            </a:rPr>
            <a:t>Διαχειρίστηκαν 10.754 καταγγελίες για την παραβίαση της νομοθεσίας περί ζώων  &amp; βεβαίωσαν 2.526 παραβάσεις</a:t>
          </a:r>
          <a:endParaRPr lang="el-GR" sz="1300" b="1" kern="1200" dirty="0">
            <a:latin typeface="Verdana" pitchFamily="34" charset="0"/>
            <a:ea typeface="Verdana" pitchFamily="34" charset="0"/>
          </a:endParaRPr>
        </a:p>
      </dsp:txBody>
      <dsp:txXfrm>
        <a:off x="5677336" y="490535"/>
        <a:ext cx="2044398" cy="1196850"/>
      </dsp:txXfrm>
    </dsp:sp>
    <dsp:sp modelId="{A785176E-2A9A-40A9-B908-2BDC6CA4DD94}">
      <dsp:nvSpPr>
        <dsp:cNvPr id="0" name=""/>
        <dsp:cNvSpPr/>
      </dsp:nvSpPr>
      <dsp:spPr>
        <a:xfrm>
          <a:off x="5640100" y="2042452"/>
          <a:ext cx="2118870" cy="12713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141.202 αστυνομικοί διατέθηκαν για συνδρομή σε φυσικές καταστροφές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5677336" y="2079688"/>
        <a:ext cx="2044398" cy="1196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BEDA-36E5-4E97-B10B-0A0EFA150AEC}">
      <dsp:nvSpPr>
        <dsp:cNvPr id="0" name=""/>
        <dsp:cNvSpPr/>
      </dsp:nvSpPr>
      <dsp:spPr>
        <a:xfrm rot="5400000">
          <a:off x="-368938" y="1186277"/>
          <a:ext cx="1630722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1FA9E-5297-416A-AFCC-50A313C4765B}">
      <dsp:nvSpPr>
        <dsp:cNvPr id="0" name=""/>
        <dsp:cNvSpPr/>
      </dsp:nvSpPr>
      <dsp:spPr>
        <a:xfrm>
          <a:off x="4030" y="142350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Διαχειρίστηκαν 11.589 περιστατικά ενδοοικογενειακής βίας 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2470" y="180790"/>
        <a:ext cx="2110518" cy="1235559"/>
      </dsp:txXfrm>
    </dsp:sp>
    <dsp:sp modelId="{A0AB2A0D-ADA6-435A-B2CB-59143739B628}">
      <dsp:nvSpPr>
        <dsp:cNvPr id="0" name=""/>
        <dsp:cNvSpPr/>
      </dsp:nvSpPr>
      <dsp:spPr>
        <a:xfrm rot="5400000">
          <a:off x="-368938" y="2826826"/>
          <a:ext cx="1630722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99E29-3CA1-4F39-8A27-25DCA1C95EC2}">
      <dsp:nvSpPr>
        <dsp:cNvPr id="0" name=""/>
        <dsp:cNvSpPr/>
      </dsp:nvSpPr>
      <dsp:spPr>
        <a:xfrm>
          <a:off x="4030" y="1782899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Βεβαίωσαν 1.240.717 παραβάσεις τροχαίας αστυνόμευσης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2470" y="1821339"/>
        <a:ext cx="2110518" cy="1235559"/>
      </dsp:txXfrm>
    </dsp:sp>
    <dsp:sp modelId="{3E882EF7-F8E2-4754-8B20-D08C529FFD28}">
      <dsp:nvSpPr>
        <dsp:cNvPr id="0" name=""/>
        <dsp:cNvSpPr/>
      </dsp:nvSpPr>
      <dsp:spPr>
        <a:xfrm>
          <a:off x="451336" y="3647101"/>
          <a:ext cx="2899414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98F4-1A3C-4D01-B22B-C38F3FEDCB5F}">
      <dsp:nvSpPr>
        <dsp:cNvPr id="0" name=""/>
        <dsp:cNvSpPr/>
      </dsp:nvSpPr>
      <dsp:spPr>
        <a:xfrm>
          <a:off x="4030" y="3423448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Εξέδωσαν 635.054 ταυτότητες 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2470" y="3461888"/>
        <a:ext cx="2110518" cy="1235559"/>
      </dsp:txXfrm>
    </dsp:sp>
    <dsp:sp modelId="{1A402126-5B79-40D5-9440-E6B334C605F7}">
      <dsp:nvSpPr>
        <dsp:cNvPr id="0" name=""/>
        <dsp:cNvSpPr/>
      </dsp:nvSpPr>
      <dsp:spPr>
        <a:xfrm rot="16200000">
          <a:off x="2540302" y="2826826"/>
          <a:ext cx="1630722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91379-19E5-47B9-AEF4-B9F976493249}">
      <dsp:nvSpPr>
        <dsp:cNvPr id="0" name=""/>
        <dsp:cNvSpPr/>
      </dsp:nvSpPr>
      <dsp:spPr>
        <a:xfrm>
          <a:off x="2913270" y="3423448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Βεβαίωσαν 552.689 εμφανίσεις κατηγορουμένων στις Αστυνομικές Υπηρεσίες (παρόν)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2951710" y="3461888"/>
        <a:ext cx="2110518" cy="1235559"/>
      </dsp:txXfrm>
    </dsp:sp>
    <dsp:sp modelId="{E5223E50-F9A5-481B-9984-7B30E985A2D0}">
      <dsp:nvSpPr>
        <dsp:cNvPr id="0" name=""/>
        <dsp:cNvSpPr/>
      </dsp:nvSpPr>
      <dsp:spPr>
        <a:xfrm rot="16200000">
          <a:off x="2540302" y="1186277"/>
          <a:ext cx="1630722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7035A-EDA1-4780-AF04-FCAC39CA72D5}">
      <dsp:nvSpPr>
        <dsp:cNvPr id="0" name=""/>
        <dsp:cNvSpPr/>
      </dsp:nvSpPr>
      <dsp:spPr>
        <a:xfrm>
          <a:off x="2913270" y="1782899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Φρούρησαν 800 ανθρώπους και 429 εγκαταστάσεις την ημέρα 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2951710" y="1821339"/>
        <a:ext cx="2110518" cy="1235559"/>
      </dsp:txXfrm>
    </dsp:sp>
    <dsp:sp modelId="{8C24DCA1-02EB-4B77-8121-9C1EBC7C3D6C}">
      <dsp:nvSpPr>
        <dsp:cNvPr id="0" name=""/>
        <dsp:cNvSpPr/>
      </dsp:nvSpPr>
      <dsp:spPr>
        <a:xfrm>
          <a:off x="3360576" y="366003"/>
          <a:ext cx="2899414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09B44-6827-482E-BB0D-F1CE9D32DFF4}">
      <dsp:nvSpPr>
        <dsp:cNvPr id="0" name=""/>
        <dsp:cNvSpPr/>
      </dsp:nvSpPr>
      <dsp:spPr>
        <a:xfrm>
          <a:off x="2913270" y="142350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Εξέδωσαν 580.953 διαβατήρια 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2951710" y="180790"/>
        <a:ext cx="2110518" cy="1235559"/>
      </dsp:txXfrm>
    </dsp:sp>
    <dsp:sp modelId="{006BA809-EB53-4DD3-B0C4-3FEC3BAFDB35}">
      <dsp:nvSpPr>
        <dsp:cNvPr id="0" name=""/>
        <dsp:cNvSpPr/>
      </dsp:nvSpPr>
      <dsp:spPr>
        <a:xfrm rot="5400000">
          <a:off x="5449542" y="1186277"/>
          <a:ext cx="1630722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F113-8709-4921-BE2F-208D633CF5F4}">
      <dsp:nvSpPr>
        <dsp:cNvPr id="0" name=""/>
        <dsp:cNvSpPr/>
      </dsp:nvSpPr>
      <dsp:spPr>
        <a:xfrm>
          <a:off x="5822510" y="142350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1.798 ενίσχυσαν τα αεροδρόμια κατά την θερινή περίοδο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5860950" y="180790"/>
        <a:ext cx="2110518" cy="1235559"/>
      </dsp:txXfrm>
    </dsp:sp>
    <dsp:sp modelId="{00BF3D1B-61A6-446A-8678-9721D7F22566}">
      <dsp:nvSpPr>
        <dsp:cNvPr id="0" name=""/>
        <dsp:cNvSpPr/>
      </dsp:nvSpPr>
      <dsp:spPr>
        <a:xfrm rot="5400000">
          <a:off x="5449542" y="2826826"/>
          <a:ext cx="1630722" cy="1968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176E-2A9A-40A9-B908-2BDC6CA4DD94}">
      <dsp:nvSpPr>
        <dsp:cNvPr id="0" name=""/>
        <dsp:cNvSpPr/>
      </dsp:nvSpPr>
      <dsp:spPr>
        <a:xfrm>
          <a:off x="5822510" y="1782899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Διενήργησαν φορολογικούς και ασφαλιστικούς ελέγχους σε 422 επιχειρήσεις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5860950" y="1821339"/>
        <a:ext cx="2110518" cy="1235559"/>
      </dsp:txXfrm>
    </dsp:sp>
    <dsp:sp modelId="{C3857ED2-E931-4CDE-B3F6-72C191C88943}">
      <dsp:nvSpPr>
        <dsp:cNvPr id="0" name=""/>
        <dsp:cNvSpPr/>
      </dsp:nvSpPr>
      <dsp:spPr>
        <a:xfrm>
          <a:off x="5822510" y="3423448"/>
          <a:ext cx="2187398" cy="1312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Απέτρεψαν την παράνομη είσοδο σε 122.961 μετανάστες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5860950" y="3461888"/>
        <a:ext cx="2110518" cy="1235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BEDA-36E5-4E97-B10B-0A0EFA150AEC}">
      <dsp:nvSpPr>
        <dsp:cNvPr id="0" name=""/>
        <dsp:cNvSpPr/>
      </dsp:nvSpPr>
      <dsp:spPr>
        <a:xfrm rot="5400000">
          <a:off x="908000" y="1110076"/>
          <a:ext cx="1729908" cy="208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1FA9E-5297-416A-AFCC-50A313C4765B}">
      <dsp:nvSpPr>
        <dsp:cNvPr id="0" name=""/>
        <dsp:cNvSpPr/>
      </dsp:nvSpPr>
      <dsp:spPr>
        <a:xfrm>
          <a:off x="1303654" y="2654"/>
          <a:ext cx="2320442" cy="1392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Διαχειρίστηκαν 1.235.000 σήματα μέσω του 100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1344432" y="43432"/>
        <a:ext cx="2238886" cy="1310709"/>
      </dsp:txXfrm>
    </dsp:sp>
    <dsp:sp modelId="{04104607-ADFA-4F2A-ADF5-54D974C8459E}">
      <dsp:nvSpPr>
        <dsp:cNvPr id="0" name=""/>
        <dsp:cNvSpPr/>
      </dsp:nvSpPr>
      <dsp:spPr>
        <a:xfrm rot="5400000">
          <a:off x="908000" y="2850408"/>
          <a:ext cx="1729908" cy="208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99E29-3CA1-4F39-8A27-25DCA1C95EC2}">
      <dsp:nvSpPr>
        <dsp:cNvPr id="0" name=""/>
        <dsp:cNvSpPr/>
      </dsp:nvSpPr>
      <dsp:spPr>
        <a:xfrm>
          <a:off x="1303654" y="1742986"/>
          <a:ext cx="2320442" cy="1392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Διένυσαν 7.071.668 χιλιόμετρα σε εποχούμενες περιπολίες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1344432" y="1783764"/>
        <a:ext cx="2238886" cy="1310709"/>
      </dsp:txXfrm>
    </dsp:sp>
    <dsp:sp modelId="{9C532540-EE04-4604-BBF7-11ED35DFF282}">
      <dsp:nvSpPr>
        <dsp:cNvPr id="0" name=""/>
        <dsp:cNvSpPr/>
      </dsp:nvSpPr>
      <dsp:spPr>
        <a:xfrm>
          <a:off x="1778166" y="3720574"/>
          <a:ext cx="3075764" cy="208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D169F-0C38-480D-91E3-F03B96D50C0E}">
      <dsp:nvSpPr>
        <dsp:cNvPr id="0" name=""/>
        <dsp:cNvSpPr/>
      </dsp:nvSpPr>
      <dsp:spPr>
        <a:xfrm>
          <a:off x="1303654" y="3483318"/>
          <a:ext cx="2320442" cy="1392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Συνέλαβαν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117.343 άτομα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1344432" y="3524096"/>
        <a:ext cx="2238886" cy="1310709"/>
      </dsp:txXfrm>
    </dsp:sp>
    <dsp:sp modelId="{9D4E4DF0-9903-422D-BC7B-7B97643D8125}">
      <dsp:nvSpPr>
        <dsp:cNvPr id="0" name=""/>
        <dsp:cNvSpPr/>
      </dsp:nvSpPr>
      <dsp:spPr>
        <a:xfrm rot="16200000">
          <a:off x="3994189" y="2850408"/>
          <a:ext cx="1729908" cy="208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2A27B-6A21-4959-A70A-5828B1DE98EA}">
      <dsp:nvSpPr>
        <dsp:cNvPr id="0" name=""/>
        <dsp:cNvSpPr/>
      </dsp:nvSpPr>
      <dsp:spPr>
        <a:xfrm>
          <a:off x="4389843" y="3483318"/>
          <a:ext cx="2320442" cy="1392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Εξάρθρωσαν 365 εγκληματικές οργανώσεις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430621" y="3524096"/>
        <a:ext cx="2238886" cy="1310709"/>
      </dsp:txXfrm>
    </dsp:sp>
    <dsp:sp modelId="{7D6FBC54-937B-43BE-9215-32AA7F6D5EE5}">
      <dsp:nvSpPr>
        <dsp:cNvPr id="0" name=""/>
        <dsp:cNvSpPr/>
      </dsp:nvSpPr>
      <dsp:spPr>
        <a:xfrm rot="16200000">
          <a:off x="3994189" y="1110076"/>
          <a:ext cx="1729908" cy="208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53ABE-8E78-4864-B595-1CD2F66C3C6E}">
      <dsp:nvSpPr>
        <dsp:cNvPr id="0" name=""/>
        <dsp:cNvSpPr/>
      </dsp:nvSpPr>
      <dsp:spPr>
        <a:xfrm>
          <a:off x="4389843" y="1742986"/>
          <a:ext cx="2320442" cy="1392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Οι Ομάδες ΔΙΑΣ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και ΟΠΚΕ πραγματοποίησαν 1.111.531 ελέγχους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430621" y="1783764"/>
        <a:ext cx="2238886" cy="1310709"/>
      </dsp:txXfrm>
    </dsp:sp>
    <dsp:sp modelId="{A17B53A2-2E46-4129-B289-502A32A67B0A}">
      <dsp:nvSpPr>
        <dsp:cNvPr id="0" name=""/>
        <dsp:cNvSpPr/>
      </dsp:nvSpPr>
      <dsp:spPr>
        <a:xfrm>
          <a:off x="4389843" y="2654"/>
          <a:ext cx="2320442" cy="1392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Οι Ομάδες ΔΙΑΣ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Verdana" pitchFamily="34" charset="0"/>
              <a:ea typeface="Verdana" pitchFamily="34" charset="0"/>
            </a:rPr>
            <a:t>και ΟΠΚΕ πραγματοποίησαν 80.175 προσαγωγές</a:t>
          </a:r>
          <a:endParaRPr lang="el-GR" sz="1400" b="1" kern="1200" dirty="0">
            <a:latin typeface="Verdana" pitchFamily="34" charset="0"/>
            <a:ea typeface="Verdana" pitchFamily="34" charset="0"/>
          </a:endParaRPr>
        </a:p>
      </dsp:txBody>
      <dsp:txXfrm>
        <a:off x="4430621" y="43432"/>
        <a:ext cx="2238886" cy="1310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CC2F9-5144-4731-9014-30BF8E0FEC25}">
      <dsp:nvSpPr>
        <dsp:cNvPr id="0" name=""/>
        <dsp:cNvSpPr/>
      </dsp:nvSpPr>
      <dsp:spPr>
        <a:xfrm>
          <a:off x="1442049" y="0"/>
          <a:ext cx="4800600" cy="4800600"/>
        </a:xfrm>
        <a:prstGeom prst="diamond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4686CD62-16E8-4466-AEAE-D7731F29981F}">
      <dsp:nvSpPr>
        <dsp:cNvPr id="0" name=""/>
        <dsp:cNvSpPr/>
      </dsp:nvSpPr>
      <dsp:spPr>
        <a:xfrm>
          <a:off x="1898106" y="456056"/>
          <a:ext cx="1872234" cy="1872234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Trebuchet MS" pitchFamily="34" charset="0"/>
            </a:rPr>
            <a:t>Ολοκληρωμένο Πληροφοριακό Σύστημα για τις επιχειρησιακές ανάγκες</a:t>
          </a:r>
          <a:endParaRPr lang="el-GR" sz="1600" b="1" kern="1200" dirty="0">
            <a:latin typeface="Trebuchet MS" pitchFamily="34" charset="0"/>
          </a:endParaRPr>
        </a:p>
      </dsp:txBody>
      <dsp:txXfrm>
        <a:off x="1989501" y="547451"/>
        <a:ext cx="1689444" cy="1689444"/>
      </dsp:txXfrm>
    </dsp:sp>
    <dsp:sp modelId="{17DFF47B-F9CD-443E-9C97-FCB63A6ADB7B}">
      <dsp:nvSpPr>
        <dsp:cNvPr id="0" name=""/>
        <dsp:cNvSpPr/>
      </dsp:nvSpPr>
      <dsp:spPr>
        <a:xfrm>
          <a:off x="3914358" y="456056"/>
          <a:ext cx="1872234" cy="1872234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Trebuchet MS" pitchFamily="34" charset="0"/>
            </a:rPr>
            <a:t>Κρυπτογραφημένο Σύστημα Ασφαλών Επικοινωνιών</a:t>
          </a:r>
          <a:endParaRPr lang="el-GR" sz="1400" b="1" kern="1200" dirty="0">
            <a:latin typeface="Trebuchet MS" pitchFamily="34" charset="0"/>
          </a:endParaRPr>
        </a:p>
      </dsp:txBody>
      <dsp:txXfrm>
        <a:off x="4005753" y="547451"/>
        <a:ext cx="1689444" cy="1689444"/>
      </dsp:txXfrm>
    </dsp:sp>
    <dsp:sp modelId="{6C538753-81BA-4DC9-BB9A-BB20431066DE}">
      <dsp:nvSpPr>
        <dsp:cNvPr id="0" name=""/>
        <dsp:cNvSpPr/>
      </dsp:nvSpPr>
      <dsp:spPr>
        <a:xfrm>
          <a:off x="1898106" y="2472308"/>
          <a:ext cx="1872234" cy="1872234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Trebuchet MS" pitchFamily="34" charset="0"/>
            </a:rPr>
            <a:t>Εκσυγχρονισμός και Αναβάθμιση Κέντρων Επιχειρήσεων</a:t>
          </a:r>
          <a:endParaRPr lang="el-GR" sz="1600" b="1" kern="1200" dirty="0">
            <a:latin typeface="Trebuchet MS" pitchFamily="34" charset="0"/>
          </a:endParaRPr>
        </a:p>
      </dsp:txBody>
      <dsp:txXfrm>
        <a:off x="1989501" y="2563703"/>
        <a:ext cx="1689444" cy="1689444"/>
      </dsp:txXfrm>
    </dsp:sp>
    <dsp:sp modelId="{413179D5-F40F-4D2C-B2F7-07D79C879807}">
      <dsp:nvSpPr>
        <dsp:cNvPr id="0" name=""/>
        <dsp:cNvSpPr/>
      </dsp:nvSpPr>
      <dsp:spPr>
        <a:xfrm>
          <a:off x="3914358" y="2472308"/>
          <a:ext cx="1872234" cy="1872234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Trebuchet MS" pitchFamily="34" charset="0"/>
            </a:rPr>
            <a:t>Συστήματα Επιτήρησης και λήψης/ καταγραφής ήχου και εικόνας</a:t>
          </a:r>
          <a:endParaRPr lang="el-GR" sz="1600" b="1" kern="1200" dirty="0">
            <a:latin typeface="Trebuchet MS" pitchFamily="34" charset="0"/>
          </a:endParaRPr>
        </a:p>
      </dsp:txBody>
      <dsp:txXfrm>
        <a:off x="4005753" y="2563703"/>
        <a:ext cx="1689444" cy="16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0765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5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690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690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823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823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82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36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36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71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899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71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71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71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=""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=""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=""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=""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=""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98881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1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2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044755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=""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=""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=""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=""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=""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=""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  <p:sldLayoutId id="214748368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220713"/>
            <a:ext cx="8389965" cy="5599062"/>
          </a:xfrm>
        </p:spPr>
        <p:txBody>
          <a:bodyPr/>
          <a:lstStyle/>
          <a:p>
            <a:r>
              <a:rPr lang="el-GR" sz="4000" dirty="0" smtClean="0"/>
              <a:t>«Αναδιοργάνωση του Αρχηγείου και των Επιτελικών Υπηρεσιών της Ελληνικής Αστυνομίας, Αναβάθμιση της Αστυνομικής Ακαδημίας»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>
                <a:latin typeface="Arial" pitchFamily="34" charset="0"/>
                <a:cs typeface="Arial" pitchFamily="34" charset="0"/>
              </a:rPr>
              <a:t>Μεταρρύθμιση για την Αστυνομία του 21</a:t>
            </a:r>
            <a:r>
              <a:rPr lang="el-GR" sz="2800" b="0" baseline="30000" dirty="0" smtClean="0">
                <a:latin typeface="Arial" pitchFamily="34" charset="0"/>
                <a:cs typeface="Arial" pitchFamily="34" charset="0"/>
              </a:rPr>
              <a:t>ου</a:t>
            </a:r>
            <a:r>
              <a:rPr lang="el-GR" sz="2800" b="0" dirty="0" smtClean="0">
                <a:latin typeface="Arial" pitchFamily="34" charset="0"/>
                <a:cs typeface="Arial" pitchFamily="34" charset="0"/>
              </a:rPr>
              <a:t> αιώνα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- Εικόνα" descr="LOGO_YPTP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4819650"/>
            <a:ext cx="3625503" cy="2038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50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Αστυνομία του 21</a:t>
            </a:r>
            <a:r>
              <a:rPr lang="el-GR" b="1" baseline="30000" dirty="0" smtClean="0"/>
              <a:t>ου</a:t>
            </a:r>
            <a:r>
              <a:rPr lang="el-GR" b="1" dirty="0" smtClean="0"/>
              <a:t> Αιώνα</a:t>
            </a:r>
            <a:endParaRPr lang="el-GR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l-GR" sz="2600" dirty="0"/>
              <a:t>Ψηφιακή</a:t>
            </a:r>
          </a:p>
          <a:p>
            <a:pPr marL="514350" indent="-514350"/>
            <a:r>
              <a:rPr lang="el-GR" sz="2600" dirty="0"/>
              <a:t>Εξωστρεφής</a:t>
            </a:r>
          </a:p>
          <a:p>
            <a:pPr marL="514350" indent="-514350"/>
            <a:r>
              <a:rPr lang="el-GR" sz="2600" dirty="0"/>
              <a:t>Της Αλληλεγγύης &amp; του</a:t>
            </a:r>
          </a:p>
          <a:p>
            <a:pPr marL="514350" indent="-514350">
              <a:buNone/>
            </a:pPr>
            <a:r>
              <a:rPr lang="el-GR" sz="2600" dirty="0"/>
              <a:t>Εθελοντισμού</a:t>
            </a:r>
          </a:p>
          <a:p>
            <a:pPr marL="514350" indent="-514350"/>
            <a:r>
              <a:rPr lang="el-GR" sz="2600" dirty="0"/>
              <a:t>Αποτελεσματική</a:t>
            </a:r>
          </a:p>
          <a:p>
            <a:pPr marL="514350" indent="-514350"/>
            <a:r>
              <a:rPr lang="el-GR" sz="2600" dirty="0"/>
              <a:t>Του Ανθρωπίνου Δυναμικού</a:t>
            </a:r>
          </a:p>
          <a:p>
            <a:pPr marL="514350" indent="-514350"/>
            <a:r>
              <a:rPr lang="el-GR" sz="2600" dirty="0" err="1"/>
              <a:t>Προσβάσιμη</a:t>
            </a:r>
            <a:r>
              <a:rPr lang="el-GR" sz="2600" dirty="0"/>
              <a:t> σε όλους</a:t>
            </a:r>
          </a:p>
          <a:p>
            <a:pPr marL="514350" indent="-514350"/>
            <a:r>
              <a:rPr lang="el-GR" sz="2600" dirty="0"/>
              <a:t>Επιτελική &amp; Ευέλικτη</a:t>
            </a:r>
          </a:p>
          <a:p>
            <a:pPr marL="514350" indent="-514350"/>
            <a:r>
              <a:rPr lang="el-GR" sz="2600" dirty="0"/>
              <a:t>Πράσινη</a:t>
            </a:r>
          </a:p>
          <a:p>
            <a:pPr marL="514350" indent="-514350"/>
            <a:r>
              <a:rPr lang="el-GR" sz="2600" dirty="0"/>
              <a:t>Έξυπνη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692" y="1668463"/>
            <a:ext cx="486768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7093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5" y="285750"/>
            <a:ext cx="6400800" cy="1625490"/>
          </a:xfrm>
        </p:spPr>
        <p:txBody>
          <a:bodyPr anchor="b"/>
          <a:lstStyle/>
          <a:p>
            <a:r>
              <a:rPr lang="el-GR" dirty="0" smtClean="0"/>
              <a:t>Το Αρχηγείο του 21ου Αιώνα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 txBox="1">
            <a:spLocks/>
          </p:cNvSpPr>
          <p:nvPr/>
        </p:nvSpPr>
        <p:spPr>
          <a:xfrm>
            <a:off x="647701" y="3817279"/>
            <a:ext cx="11068049" cy="3231221"/>
          </a:xfrm>
          <a:prstGeom prst="rect">
            <a:avLst/>
          </a:prstGeom>
        </p:spPr>
        <p:txBody>
          <a:bodyPr anchor="b"/>
          <a:lstStyle/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Το Αρχηγείο ορίζεται ως η ανώτατη μορφή διοίκησης σε μια κάθετη δομή ελέγχου και συντονισμού όλων των υπηρεσιών της Ελληνικής Αστυνομίας πανελλαδικά. </a:t>
            </a:r>
          </a:p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Οι Κλάδοι μετεξελίσσονται σε Γενικές Διευθύνσεις (Γαλλικό μοντέλο οργάνωσης). </a:t>
            </a:r>
          </a:p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Η Ελληνική Αστυνομία αποκτά δύο Υπαρχηγούς: α) Επιχειρησιακός και β) Επιτελικός. </a:t>
            </a:r>
          </a:p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Δημιουργείται νέα Γενική Διεύθυνση με αρμοδιότητα τα θέματα οργάνωσης, επικοινωνίας, εξωστρέφειας, διεθνούς συνεργασίας και αστυνομικής διπλωματίας. </a:t>
            </a:r>
          </a:p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Το Επιτελικό Γραφείο Αρχηγού μετεξελίσσεται σε Επιτελική Διεύθυνση Συντονισμού και αναλαμβάνει αρμοδιότητες στρατηγικού σχεδιασμού, έρευνας και καινοτομίας, χρηματοδοτικών εργαλείων και παρακολούθησης- αξιολόγησης του έργου των υπηρεσιών. </a:t>
            </a:r>
          </a:p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Το Ενιαίο Συντονιστικό Κέντρο Επιχειρήσεων και Διαχείρισης Κρίσεων ενισχύεται και αναβαθμίζεται. </a:t>
            </a:r>
          </a:p>
          <a:p>
            <a:pPr marL="267461" indent="-267461" defTabSz="713231">
              <a:spcBef>
                <a:spcPts val="500"/>
              </a:spcBef>
              <a:buFont typeface="Arial" pitchFamily="34" charset="0"/>
              <a:buChar char="•"/>
              <a:defRPr sz="2262"/>
            </a:pPr>
            <a:endParaRPr lang="el-GR" sz="2200" dirty="0">
              <a:solidFill>
                <a:schemeClr val="bg1"/>
              </a:solidFill>
              <a:highlight>
                <a:srgbClr val="FFFF00"/>
              </a:highligh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31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 txBox="1">
            <a:spLocks/>
          </p:cNvSpPr>
          <p:nvPr/>
        </p:nvSpPr>
        <p:spPr>
          <a:xfrm>
            <a:off x="647702" y="3007654"/>
            <a:ext cx="10125073" cy="3231221"/>
          </a:xfrm>
          <a:prstGeom prst="rect">
            <a:avLst/>
          </a:prstGeom>
        </p:spPr>
        <p:txBody>
          <a:bodyPr anchor="b"/>
          <a:lstStyle/>
          <a:p>
            <a:pPr marL="312039" indent="-312039" defTabSz="832104">
              <a:lnSpc>
                <a:spcPct val="90000"/>
              </a:lnSpc>
              <a:spcBef>
                <a:spcPts val="500"/>
              </a:spcBef>
              <a:buSzTx/>
              <a:buFont typeface="Arial" pitchFamily="34" charset="0"/>
              <a:buChar char="•"/>
              <a:defRPr sz="2457"/>
            </a:pPr>
            <a:endParaRPr lang="el-GR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832104">
              <a:lnSpc>
                <a:spcPct val="90000"/>
              </a:lnSpc>
              <a:spcBef>
                <a:spcPts val="600"/>
              </a:spcBef>
              <a:defRPr sz="2366"/>
            </a:pP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Η Ελληνική Αστυνομία, δεν τρέχει πίσω από τις εξελίξεις, αλλά σχεδιάζει και προγραμματίζει και ειδικότερα:</a:t>
            </a:r>
          </a:p>
          <a:p>
            <a:pPr marL="312039" indent="-312039" defTabSz="832104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366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Διαμορφώνει το μακροπρόθεσμο στρατηγικό της σχεδιασμό, αξιοποιώντας νέες τεχνολογίες και μεθοδολογίες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- </a:t>
            </a:r>
            <a:r>
              <a:rPr lang="el-GR" sz="2000" dirty="0" err="1" smtClean="0">
                <a:solidFill>
                  <a:schemeClr val="bg1"/>
                </a:solidFill>
                <a:latin typeface="Trebuchet MS" pitchFamily="34" charset="0"/>
              </a:rPr>
              <a:t>Foresight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-. (νέα Διεύθυνση Επιτελικού Συντονισμού). </a:t>
            </a:r>
          </a:p>
          <a:p>
            <a:pPr marL="312039" indent="-312039" defTabSz="832104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366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Προβαίνει στην αξιοποίηση έρευνας και καινοτομίας και στην αξιολόγηση των δράσεων, για τον σχεδιασμό επιχειρήσεων -</a:t>
            </a:r>
            <a:r>
              <a:rPr lang="el-GR" sz="2000" b="1" dirty="0" err="1" smtClean="0">
                <a:solidFill>
                  <a:schemeClr val="bg1"/>
                </a:solidFill>
                <a:latin typeface="Trebuchet MS" pitchFamily="34" charset="0"/>
              </a:rPr>
              <a:t>impact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  <a:latin typeface="Trebuchet MS" pitchFamily="34" charset="0"/>
              </a:rPr>
              <a:t>based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  <a:latin typeface="Trebuchet MS" pitchFamily="34" charset="0"/>
              </a:rPr>
              <a:t>operations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- (νέα Διεύθυνση Επιτελικού Συντονισμού). </a:t>
            </a:r>
          </a:p>
          <a:p>
            <a:pPr marL="312039" indent="-312039" defTabSz="832104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366"/>
            </a:pP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Προγραμματίζει σχέδια και επιχειρήσεις βασιζόμενα στην 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αξιοποίηση δεδομένων -</a:t>
            </a:r>
            <a:r>
              <a:rPr lang="el-GR" sz="2000" b="1" dirty="0" err="1" smtClean="0">
                <a:solidFill>
                  <a:schemeClr val="bg1"/>
                </a:solidFill>
                <a:latin typeface="Trebuchet MS" pitchFamily="34" charset="0"/>
              </a:rPr>
              <a:t>evidence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  <a:latin typeface="Trebuchet MS" pitchFamily="34" charset="0"/>
              </a:rPr>
              <a:t>based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l-GR" sz="2000" b="1" dirty="0" err="1" smtClean="0">
                <a:solidFill>
                  <a:schemeClr val="bg1"/>
                </a:solidFill>
                <a:latin typeface="Trebuchet MS" pitchFamily="34" charset="0"/>
              </a:rPr>
              <a:t>policing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- (νέο Τμήμα Ανάλυσης Στατιστικών Δεδομένων).</a:t>
            </a:r>
          </a:p>
          <a:p>
            <a:pPr marL="312039" indent="-312039" defTabSz="832104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366"/>
            </a:pP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Ενοποιεί κλάδους και διαμορφώνει ενιαίο επιτελικό συντονισμό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 για ασφάλεια και αστυνόμευση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 (οι Κλάδοι Ασφάλειας και Τάξης συγχωνεύονται στη Γενική Διεύθυνση Ασφάλειας και Αστυνόμευσης). </a:t>
            </a:r>
            <a:endParaRPr lang="el-G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1096625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1/2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="" xmlns:a16="http://schemas.microsoft.com/office/drawing/2014/main" id="{75A7019F-FB8F-0842-186B-1C366F527A19}"/>
              </a:ext>
            </a:extLst>
          </p:cNvPr>
          <p:cNvSpPr txBox="1">
            <a:spLocks/>
          </p:cNvSpPr>
          <p:nvPr/>
        </p:nvSpPr>
        <p:spPr>
          <a:xfrm>
            <a:off x="658785" y="288597"/>
            <a:ext cx="11161740" cy="182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1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Αναδιοργάνωση Επιτελικών Υπηρεσιών-</a:t>
            </a:r>
            <a:br>
              <a:rPr kumimoji="0" lang="el-GR" sz="4000" b="1" i="0" u="none" strike="noStrike" kern="1200" cap="none" spc="1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</a:br>
            <a:r>
              <a:rPr kumimoji="0" lang="el-GR" sz="4000" b="1" i="0" u="none" strike="noStrike" kern="1200" cap="none" spc="1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οι σημαντικές αλλαγές</a:t>
            </a:r>
            <a:endParaRPr kumimoji="0" lang="en-US" sz="40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3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5" y="288597"/>
            <a:ext cx="11161740" cy="1828800"/>
          </a:xfrm>
        </p:spPr>
        <p:txBody>
          <a:bodyPr/>
          <a:lstStyle/>
          <a:p>
            <a:r>
              <a:rPr lang="el-GR" dirty="0" smtClean="0"/>
              <a:t>Αναδιοργάνωση Επιτελικών Υπηρεσιών-</a:t>
            </a:r>
            <a:br>
              <a:rPr lang="el-GR" dirty="0" smtClean="0"/>
            </a:br>
            <a:r>
              <a:rPr lang="el-GR" dirty="0" smtClean="0"/>
              <a:t>οι σημαντικές αλλαγές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 txBox="1">
            <a:spLocks/>
          </p:cNvSpPr>
          <p:nvPr/>
        </p:nvSpPr>
        <p:spPr>
          <a:xfrm>
            <a:off x="647702" y="3464854"/>
            <a:ext cx="10391773" cy="3231221"/>
          </a:xfrm>
          <a:prstGeom prst="rect">
            <a:avLst/>
          </a:prstGeom>
        </p:spPr>
        <p:txBody>
          <a:bodyPr anchor="b"/>
          <a:lstStyle/>
          <a:p>
            <a:pPr marL="219456" indent="-219456" defTabSz="585215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19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Εξωστρέφεια, επικοινωνία, εθελοντισμός 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(νέα Διεύθυνση). </a:t>
            </a:r>
          </a:p>
          <a:p>
            <a:pPr marL="219456" indent="-219456" defTabSz="585215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19"/>
            </a:pP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Ενίσχυση της 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διεθνούς παρουσίας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 και σχεδιασμός δράσεων </a:t>
            </a: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αστυνομικής διπλωματίας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 – </a:t>
            </a:r>
            <a:r>
              <a:rPr lang="el-GR" dirty="0" smtClean="0">
                <a:solidFill>
                  <a:schemeClr val="bg1"/>
                </a:solidFill>
                <a:latin typeface="Trebuchet MS" pitchFamily="34" charset="0"/>
              </a:rPr>
              <a:t>(Αναδιάρθρωση της Διεύθυνσης Διεθνούς Αστυνομικής Συνεργασίας στα πρότυπα της EUROPOL).</a:t>
            </a:r>
          </a:p>
          <a:p>
            <a:pPr marL="219456" indent="-219456" defTabSz="585215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19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Σύγχρονες τεχνολογικές δυνατότητες 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– (η Διεύθυνση Πληροφορικής μετεξελίσσεται σε Διεύθυνση Ψηφιακής Διακυβέρνησης, δημιουργείται νέα Διεύθυνση Επικοινωνιών και Δικτύων).</a:t>
            </a:r>
          </a:p>
          <a:p>
            <a:pPr marL="219456" indent="-219456" defTabSz="585215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19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Ενιαία αντιμετώπιση ζητημάτων διαπροσωπικής βίας με έντονη κοινωνική διάσταση και προστασία των ευάλωτων και των θυμάτων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 – (δημιουργία Διεύθυνσης Κοινωνικής Αστυνόμευσης). </a:t>
            </a:r>
          </a:p>
          <a:p>
            <a:pPr marL="219456" indent="-219456" defTabSz="585215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19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Έμφαση στην διαχείριση κρίσεων, στην προστασία των κρίσιμων οντοτήτων, στην αντιμετώπιση των υβριδικών απειλών και στην Στρατηγική Επικοινωνία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- (Αναδιοργάνωση του Ενιαίου Συντονιστικού Κέντρου Επιχειρήσεων και Διαχείρισης Κρίσεων).</a:t>
            </a:r>
          </a:p>
          <a:p>
            <a:pPr marL="219455" indent="-219455" defTabSz="585215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19"/>
            </a:pPr>
            <a:r>
              <a:rPr lang="el-GR" sz="2000" b="1" dirty="0" smtClean="0">
                <a:solidFill>
                  <a:schemeClr val="bg1"/>
                </a:solidFill>
                <a:latin typeface="Trebuchet MS" pitchFamily="34" charset="0"/>
              </a:rPr>
              <a:t>Διαδικασίες λογοδοσίας, αξιολόγησης και αξιοποίησης ανθρωπίνου δυναμικού </a:t>
            </a:r>
            <a:r>
              <a:rPr lang="el-GR" sz="2000" dirty="0" smtClean="0">
                <a:solidFill>
                  <a:schemeClr val="bg1"/>
                </a:solidFill>
                <a:latin typeface="Trebuchet MS" pitchFamily="34" charset="0"/>
              </a:rPr>
              <a:t>- Νέα πολιτική και μεθοδολογία βασισμένη στην απόδοση.</a:t>
            </a:r>
            <a:endParaRPr lang="el-G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1096625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2/2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30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66" y="469392"/>
            <a:ext cx="8180412" cy="1828800"/>
          </a:xfrm>
        </p:spPr>
        <p:txBody>
          <a:bodyPr/>
          <a:lstStyle/>
          <a:p>
            <a:r>
              <a:rPr lang="el-GR" dirty="0" smtClean="0"/>
              <a:t>Νέα Εκπαιδευτική Πολιτική</a:t>
            </a:r>
            <a:r>
              <a:rPr lang="el-GR" strike="sngStrike" dirty="0" smtClean="0"/>
              <a:t/>
            </a:r>
            <a:br>
              <a:rPr lang="el-GR" strike="sngStrike" dirty="0" smtClean="0"/>
            </a:br>
            <a:r>
              <a:rPr lang="el-GR" dirty="0" smtClean="0"/>
              <a:t>οι σημαντικές αλλαγές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 txBox="1">
            <a:spLocks/>
          </p:cNvSpPr>
          <p:nvPr/>
        </p:nvSpPr>
        <p:spPr>
          <a:xfrm>
            <a:off x="647703" y="3007654"/>
            <a:ext cx="9315447" cy="3231221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Ενίσχυση της αυτοτέλειας και εκσυγχρονισμός της δομής</a:t>
            </a:r>
            <a:b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και της λειτουργίας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 της Αστυνομικής Ακαδημίας. 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Καθιέρωση νέων Οργάνων Διοίκησης (Διοικητικό Συμβούλιο, Επιστημονικό Συμβούλιο). 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- Νέα εκπαιδευτική πολιτική: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Αναβάθμιση 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των προγραμμάτων σπουδών, </a:t>
            </a: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έμφαση στην ποιότητα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 και στις διαδικασίες </a:t>
            </a: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εσωτερικής και εξωτερικής αξιολόγησης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.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Εξειδίκευση με κύκλους σπουδών και κατευθύνσεις.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Εισαγωγή του θεσμού της</a:t>
            </a: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 Δία Βίου Μάθησης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, έμφαση στη διαρκή εκπαίδευση και μετεκπαίδευση.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  <a:defRPr sz="2400"/>
            </a:pPr>
            <a:r>
              <a:rPr lang="el-GR" sz="2200" b="1" dirty="0" smtClean="0">
                <a:solidFill>
                  <a:schemeClr val="bg1"/>
                </a:solidFill>
                <a:latin typeface="Trebuchet MS" pitchFamily="34" charset="0"/>
              </a:rPr>
              <a:t>Νέα ειδικά σχολεία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 για Ειδικούς Φρουρούς και </a:t>
            </a:r>
            <a:r>
              <a:rPr lang="el-GR" sz="2200" dirty="0" err="1" smtClean="0">
                <a:solidFill>
                  <a:schemeClr val="bg1"/>
                </a:solidFill>
                <a:latin typeface="Trebuchet MS" pitchFamily="34" charset="0"/>
              </a:rPr>
              <a:t>Συνοριοφύλακες</a:t>
            </a:r>
            <a:r>
              <a:rPr lang="el-GR" sz="2200" dirty="0" smtClean="0">
                <a:solidFill>
                  <a:schemeClr val="bg1"/>
                </a:solidFill>
                <a:latin typeface="Trebuchet MS" pitchFamily="34" charset="0"/>
              </a:rPr>
              <a:t> και το προσωπικό φύλαξης επισήμων και ευπαθών στόχων. </a:t>
            </a:r>
            <a:endParaRPr lang="el-GR" sz="22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55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8801100" y="0"/>
            <a:ext cx="3390900" cy="28860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16" y="469392"/>
            <a:ext cx="8180412" cy="1828800"/>
          </a:xfrm>
        </p:spPr>
        <p:txBody>
          <a:bodyPr/>
          <a:lstStyle/>
          <a:p>
            <a:pPr algn="ctr"/>
            <a:r>
              <a:rPr lang="el-GR" smtClean="0"/>
              <a:t>Πρόγραμμα τεχνολογικής </a:t>
            </a:r>
            <a:r>
              <a:rPr lang="el-GR" dirty="0" smtClean="0"/>
              <a:t>αναβάθμισης</a:t>
            </a:r>
            <a:endParaRPr lang="en-US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2107002" y="1790701"/>
          <a:ext cx="76846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9155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-676275" y="-647700"/>
            <a:ext cx="13296900" cy="8029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90" y="0"/>
            <a:ext cx="10568559" cy="1828800"/>
          </a:xfrm>
        </p:spPr>
        <p:txBody>
          <a:bodyPr/>
          <a:lstStyle/>
          <a:p>
            <a:pPr algn="ctr"/>
            <a:r>
              <a:rPr lang="el-GR" sz="4400" dirty="0" smtClean="0">
                <a:solidFill>
                  <a:schemeClr val="accent3"/>
                </a:solidFill>
              </a:rPr>
              <a:t>Τι θέλουμε να Πετύχουμε</a:t>
            </a: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527" y="649485"/>
            <a:ext cx="6633173" cy="620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915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Διάγραμμα"/>
          <p:cNvGraphicFramePr/>
          <p:nvPr/>
        </p:nvGraphicFramePr>
        <p:xfrm>
          <a:off x="733424" y="1501773"/>
          <a:ext cx="7762875" cy="535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9" y="269548"/>
            <a:ext cx="8532841" cy="1330652"/>
          </a:xfrm>
        </p:spPr>
        <p:txBody>
          <a:bodyPr/>
          <a:lstStyle/>
          <a:p>
            <a:r>
              <a:rPr lang="el-GR" sz="4400" dirty="0" smtClean="0"/>
              <a:t>Το Έργο των Αστυνομικών σε ένα έτος (2023)</a:t>
            </a:r>
            <a:endParaRPr lang="en-US" sz="4400" dirty="0"/>
          </a:p>
        </p:txBody>
      </p:sp>
      <p:sp>
        <p:nvSpPr>
          <p:cNvPr id="9" name="8 - TextBox"/>
          <p:cNvSpPr txBox="1"/>
          <p:nvPr/>
        </p:nvSpPr>
        <p:spPr>
          <a:xfrm>
            <a:off x="10820400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1/3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2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9" y="183823"/>
            <a:ext cx="8532841" cy="1330652"/>
          </a:xfrm>
        </p:spPr>
        <p:txBody>
          <a:bodyPr/>
          <a:lstStyle/>
          <a:p>
            <a:r>
              <a:rPr lang="el-GR" sz="4400" dirty="0" smtClean="0"/>
              <a:t>Το Έργο των Αστυνομικών σε ένα έτος (2023)</a:t>
            </a:r>
            <a:endParaRPr lang="en-US" sz="4400" dirty="0"/>
          </a:p>
        </p:txBody>
      </p:sp>
      <p:sp>
        <p:nvSpPr>
          <p:cNvPr id="9" name="8 - TextBox"/>
          <p:cNvSpPr txBox="1"/>
          <p:nvPr/>
        </p:nvSpPr>
        <p:spPr>
          <a:xfrm>
            <a:off x="10820400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el-GR" sz="3200" b="1" dirty="0" smtClean="0">
                <a:solidFill>
                  <a:schemeClr val="bg1"/>
                </a:solidFill>
              </a:rPr>
              <a:t>/3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72860" y="1600200"/>
          <a:ext cx="8013940" cy="48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982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9" y="269548"/>
            <a:ext cx="8532841" cy="1330652"/>
          </a:xfrm>
        </p:spPr>
        <p:txBody>
          <a:bodyPr/>
          <a:lstStyle/>
          <a:p>
            <a:r>
              <a:rPr lang="el-GR" sz="4400" dirty="0" smtClean="0"/>
              <a:t>Το Έργο των Αστυνομικών σε ένα έτος (2023)</a:t>
            </a:r>
            <a:endParaRPr lang="en-US" sz="4400" dirty="0"/>
          </a:p>
        </p:txBody>
      </p:sp>
      <p:sp>
        <p:nvSpPr>
          <p:cNvPr id="9" name="8 - TextBox"/>
          <p:cNvSpPr txBox="1"/>
          <p:nvPr/>
        </p:nvSpPr>
        <p:spPr>
          <a:xfrm>
            <a:off x="10820400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el-GR" sz="3200" b="1" dirty="0" smtClean="0">
                <a:solidFill>
                  <a:schemeClr val="bg1"/>
                </a:solidFill>
              </a:rPr>
              <a:t>/3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72860" y="1809750"/>
          <a:ext cx="8013940" cy="48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9822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Θέση πίνακα"/>
          <p:cNvGraphicFramePr>
            <a:graphicFrameLocks noGrp="1"/>
          </p:cNvGraphicFramePr>
          <p:nvPr>
            <p:ph type="tbl" sz="quarter" idx="28"/>
            <p:extLst>
              <p:ext uri="{D42A27DB-BD31-4B8C-83A1-F6EECF244321}">
                <p14:modId xmlns="" xmlns:p14="http://schemas.microsoft.com/office/powerpoint/2010/main" val="2930355202"/>
              </p:ext>
            </p:extLst>
          </p:nvPr>
        </p:nvGraphicFramePr>
        <p:xfrm>
          <a:off x="1047752" y="1076327"/>
          <a:ext cx="8791573" cy="53809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36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76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7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33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Επτάμηνο</a:t>
                      </a:r>
                      <a:r>
                        <a:rPr lang="el-GR" baseline="0" dirty="0" smtClean="0"/>
                        <a:t> 2023</a:t>
                      </a:r>
                      <a:endParaRPr lang="el-G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Επτάμηνο 2024</a:t>
                      </a:r>
                      <a:endParaRPr lang="el-GR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4557">
                <a:tc>
                  <a:txBody>
                    <a:bodyPr/>
                    <a:lstStyle/>
                    <a:p>
                      <a:r>
                        <a:rPr lang="el-GR" dirty="0" smtClean="0"/>
                        <a:t>Έλεγχοι από ομάδες ΟΠΚΕ</a:t>
                      </a:r>
                      <a:r>
                        <a:rPr lang="el-GR" baseline="0" dirty="0" smtClean="0"/>
                        <a:t> και ΔΙΑΣ</a:t>
                      </a:r>
                      <a:endParaRPr lang="el-GR" b="1" dirty="0">
                        <a:latin typeface="Trebuchet MS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794.161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1.121.149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557"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Προσαγωγές</a:t>
                      </a:r>
                      <a:r>
                        <a:rPr lang="el-GR" baseline="0" dirty="0" smtClean="0"/>
                        <a:t> από ομάδες ΟΠΚΕ και ΔΙΑΣ</a:t>
                      </a:r>
                      <a:endParaRPr lang="el-GR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57.269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72.017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/>
                        <a:t>Συλλήψεις 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83.817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102.595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18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/>
                        <a:t>Εξαρθρώσεις Εγκληματικών Οργανώσεων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261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307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/>
                        <a:t>Ανήλικοι δράστες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5.425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7.706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1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err="1" smtClean="0"/>
                        <a:t>Τροχονομικές</a:t>
                      </a:r>
                      <a:r>
                        <a:rPr lang="el-GR" sz="1800" kern="1200" dirty="0" smtClean="0"/>
                        <a:t> παραβάσεις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708.883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858.103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99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/>
                        <a:t>Περιστατικά Ενδοοικογενειακής Βίας</a:t>
                      </a:r>
                    </a:p>
                    <a:p>
                      <a:pPr marL="0" algn="l" defTabSz="914400" rtl="0" eaLnBrk="1" latinLnBrk="0" hangingPunct="1"/>
                      <a:r>
                        <a:rPr lang="el-GR" sz="1800" kern="1200" dirty="0" smtClean="0"/>
                        <a:t>Συλλήψεις 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6.797</a:t>
                      </a:r>
                    </a:p>
                    <a:p>
                      <a:pPr algn="ctr"/>
                      <a:r>
                        <a:rPr lang="el-GR" dirty="0" smtClean="0"/>
                        <a:t>3.858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12.459</a:t>
                      </a:r>
                    </a:p>
                    <a:p>
                      <a:pPr algn="ctr"/>
                      <a:r>
                        <a:rPr lang="el-GR" dirty="0" smtClean="0"/>
                        <a:t>7.476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59" y="260023"/>
            <a:ext cx="11342716" cy="1330652"/>
          </a:xfrm>
        </p:spPr>
        <p:txBody>
          <a:bodyPr/>
          <a:lstStyle/>
          <a:p>
            <a:r>
              <a:rPr lang="el-GR" sz="3600" dirty="0" smtClean="0"/>
              <a:t>Σύγκριση Βασικών Κατηγοριών Απόδοσης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18342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αντικείμενο του Νομοσχεδίου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anchor="b"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lang="el-GR" dirty="0" smtClean="0">
                <a:latin typeface="Verdana" pitchFamily="34" charset="0"/>
                <a:ea typeface="Verdana" pitchFamily="34" charset="0"/>
              </a:rPr>
              <a:t>Αναδιοργάνωση του Αρχηγείου και των Επιτελικών Υπηρεσιών της Ελληνικής Αστυνομίας.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lang="el-GR" dirty="0" smtClean="0">
                <a:latin typeface="Verdana" pitchFamily="34" charset="0"/>
                <a:ea typeface="Verdana" pitchFamily="34" charset="0"/>
              </a:rPr>
              <a:t>Αναβάθμιση της Αστυνομικής Ακαδημίας - Νέα εκπαιδευτική πολιτική.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900"/>
            </a:pPr>
            <a:r>
              <a:rPr lang="el-GR" dirty="0" smtClean="0">
                <a:latin typeface="Verdana" pitchFamily="34" charset="0"/>
                <a:ea typeface="Verdana" pitchFamily="34" charset="0"/>
              </a:rPr>
              <a:t>Νέο πλαίσιο για την αξιοποίηση και την υποστήριξη του ανθρωπίνου δυναμικού της Ελληνικής Αστυνομίας.</a:t>
            </a:r>
            <a:endParaRPr lang="el-GR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8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Αλλάζουμε;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5301" y="2768043"/>
            <a:ext cx="10306050" cy="3231221"/>
          </a:xfrm>
        </p:spPr>
        <p:txBody>
          <a:bodyPr anchor="b"/>
          <a:lstStyle/>
          <a:p>
            <a:pPr marL="342899" indent="-342899">
              <a:defRPr sz="2700"/>
            </a:pPr>
            <a:r>
              <a:rPr lang="el-GR" dirty="0" smtClean="0"/>
              <a:t>Το αίτημα ασφάλειας των πολιτών διευρύνθηκε. Οι απειλές και οι κίνδυνοι πολλαπλασιάστηκαν: από τα σύνορα στο διαδίκτυο ως και την ενδοοικογενειακή βία. </a:t>
            </a:r>
          </a:p>
          <a:p>
            <a:pPr marL="342899" indent="-342899">
              <a:defRPr sz="2700"/>
            </a:pPr>
            <a:r>
              <a:rPr lang="el-GR" dirty="0" smtClean="0"/>
              <a:t>Οι κρίσεις και οι νέες απειλές απαιτούν την επιμόρφωση του προσωπικού, την ενίσχυση των διεθνών συνεργασιών και της </a:t>
            </a:r>
            <a:r>
              <a:rPr lang="el-GR" dirty="0" err="1" smtClean="0"/>
              <a:t>διαλειτουργικότητας</a:t>
            </a:r>
            <a:r>
              <a:rPr lang="el-GR" dirty="0" smtClean="0"/>
              <a:t> με άλλες υπηρεσίες και αρχές επιβολής του νόμου. </a:t>
            </a:r>
          </a:p>
          <a:p>
            <a:pPr marL="342899" indent="-342899">
              <a:defRPr sz="2700"/>
            </a:pPr>
            <a:r>
              <a:rPr lang="el-GR" dirty="0" smtClean="0"/>
              <a:t>Η τεχνολογία αλλάζει ραγδαία και η Ελληνική Αστυνομία οφείλει να προσαρμοστεί. Είναι επιτακτική η ανάγκη για την συστηματική ένταξη και αξιοποίηση νέων τεχνολογιών στις υπηρεσίες του Σώματος, ιδίως στους τομείς των επικοινωνιών και των δικτύων.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0820400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1/3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42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431473"/>
            <a:ext cx="10569634" cy="1801793"/>
          </a:xfrm>
        </p:spPr>
        <p:txBody>
          <a:bodyPr/>
          <a:lstStyle/>
          <a:p>
            <a:r>
              <a:rPr lang="el-GR" dirty="0" smtClean="0"/>
              <a:t>Γιατί Αλλάζουμε;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10820400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2/3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47701" y="3034743"/>
            <a:ext cx="11229974" cy="3231221"/>
          </a:xfrm>
        </p:spPr>
        <p:txBody>
          <a:bodyPr anchor="b"/>
          <a:lstStyle/>
          <a:p>
            <a:pPr marL="229743" indent="-229743" defTabSz="612648">
              <a:lnSpc>
                <a:spcPct val="100000"/>
              </a:lnSpc>
              <a:spcBef>
                <a:spcPts val="500"/>
              </a:spcBef>
              <a:defRPr sz="2278"/>
            </a:pPr>
            <a:r>
              <a:rPr lang="el-GR" sz="2700" dirty="0" smtClean="0"/>
              <a:t>Η </a:t>
            </a:r>
            <a:r>
              <a:rPr lang="el-GR" sz="2700" b="1" dirty="0" smtClean="0"/>
              <a:t>δομή και η λειτουργία </a:t>
            </a:r>
            <a:r>
              <a:rPr lang="el-GR" sz="2700" dirty="0" smtClean="0"/>
              <a:t>της Ελληνικής Αστυνομίας βασίζεται σε ένα κατακερματισμένο και σε πολλά σημεία του αναχρονιστικό νομοθετικό πλαίσιο. Υπάρχουν αρκετές αλληλοεπικαλύψεις σε αρμοδιότητες και ένα δαιδαλώδες, μη λειτουργικό σχήμα. </a:t>
            </a:r>
          </a:p>
          <a:p>
            <a:pPr marL="229743" indent="-229743" defTabSz="612648">
              <a:lnSpc>
                <a:spcPct val="100000"/>
              </a:lnSpc>
              <a:spcBef>
                <a:spcPts val="500"/>
              </a:spcBef>
              <a:defRPr sz="2278"/>
            </a:pPr>
            <a:r>
              <a:rPr lang="el-GR" sz="2700" dirty="0" smtClean="0"/>
              <a:t>Η </a:t>
            </a:r>
            <a:r>
              <a:rPr lang="el-GR" sz="2700" b="1" dirty="0" smtClean="0"/>
              <a:t>οργάνωση και η δομή </a:t>
            </a:r>
            <a:r>
              <a:rPr lang="el-GR" sz="2700" dirty="0" smtClean="0"/>
              <a:t>του Αρχηγείου και των κεντρικών υπηρεσιών δεν αντιπροσωπεύουν τις σύγχρονες ανάγκες. </a:t>
            </a:r>
          </a:p>
          <a:p>
            <a:pPr marL="229743" indent="-229743" defTabSz="612648">
              <a:lnSpc>
                <a:spcPct val="100000"/>
              </a:lnSpc>
              <a:spcBef>
                <a:spcPts val="500"/>
              </a:spcBef>
              <a:defRPr sz="2278"/>
            </a:pPr>
            <a:r>
              <a:rPr lang="el-GR" sz="2700" dirty="0" smtClean="0"/>
              <a:t>Ο </a:t>
            </a:r>
            <a:r>
              <a:rPr lang="el-GR" sz="2700" b="1" dirty="0" smtClean="0"/>
              <a:t>στρατηγικός σχεδιασμός </a:t>
            </a:r>
            <a:r>
              <a:rPr lang="el-GR" sz="2700" dirty="0" smtClean="0"/>
              <a:t>είναι κατακερματισμένος και αποσυνδεδεμένος από την έρευνα, την καινοτομία και τα χρηματοδοτικά εργαλεία, με αποτέλεσμα να υπάρχουν ασυνέχειες στον επιτελικό σχεδιασμό και συντονισμό. </a:t>
            </a:r>
          </a:p>
          <a:p>
            <a:pPr marL="229743" indent="-229743" defTabSz="612648">
              <a:lnSpc>
                <a:spcPct val="100000"/>
              </a:lnSpc>
              <a:spcBef>
                <a:spcPts val="300"/>
              </a:spcBef>
              <a:defRPr sz="2278"/>
            </a:pPr>
            <a:r>
              <a:rPr lang="el-GR" sz="2700" b="1" dirty="0" smtClean="0"/>
              <a:t>Υπάρχουν αλληλοεπικαλύψεις </a:t>
            </a:r>
            <a:r>
              <a:rPr lang="el-GR" sz="2700" dirty="0" smtClean="0"/>
              <a:t>και αστοχίες στη διαδικασία λήψης αποφάσεων, διοίκησης και συντονισμού επιχειρήσεων.</a:t>
            </a:r>
            <a:endParaRPr lang="el-GR" sz="2700" dirty="0"/>
          </a:p>
        </p:txBody>
      </p:sp>
    </p:spTree>
    <p:extLst>
      <p:ext uri="{BB962C8B-B14F-4D97-AF65-F5344CB8AC3E}">
        <p14:creationId xmlns="" xmlns:p14="http://schemas.microsoft.com/office/powerpoint/2010/main" val="418342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10820400" y="6086475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3/3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AC90817E-5D17-45A5-8335-4C95D1C2A28C}"/>
              </a:ext>
            </a:extLst>
          </p:cNvPr>
          <p:cNvSpPr txBox="1">
            <a:spLocks/>
          </p:cNvSpPr>
          <p:nvPr/>
        </p:nvSpPr>
        <p:spPr>
          <a:xfrm>
            <a:off x="811184" y="431473"/>
            <a:ext cx="10569634" cy="18017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Γιατί Αλλάζουμε;</a:t>
            </a:r>
            <a:endParaRPr kumimoji="0" lang="en-US" sz="40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47701" y="2920443"/>
            <a:ext cx="10363200" cy="3231221"/>
          </a:xfrm>
        </p:spPr>
        <p:txBody>
          <a:bodyPr anchor="b"/>
          <a:lstStyle/>
          <a:p>
            <a:pPr marL="246888" indent="-246888" defTabSz="658368">
              <a:spcBef>
                <a:spcPts val="500"/>
              </a:spcBef>
              <a:defRPr sz="2304"/>
            </a:pPr>
            <a:r>
              <a:rPr lang="el-GR" sz="2700" dirty="0" smtClean="0"/>
              <a:t>Πρέπει να δοθεί έμφαση στην </a:t>
            </a:r>
            <a:r>
              <a:rPr lang="el-GR" sz="2700" b="1" dirty="0" smtClean="0"/>
              <a:t>συνολική αντιμετώπιση και κυρίως στην πρόληψη των μορφών βίας</a:t>
            </a:r>
            <a:r>
              <a:rPr lang="el-GR" sz="2700" dirty="0" smtClean="0"/>
              <a:t> με έντονη κοινωνική διάσταση (ενδοοικογενειακή, </a:t>
            </a:r>
            <a:r>
              <a:rPr lang="el-GR" sz="2700" dirty="0" err="1" smtClean="0"/>
              <a:t>έμφυλη</a:t>
            </a:r>
            <a:r>
              <a:rPr lang="el-GR" sz="2700" dirty="0" smtClean="0"/>
              <a:t>, ρατσιστική, βία ανηλίκων κτλ.)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rPr lang="el-GR" sz="2700" dirty="0" smtClean="0"/>
              <a:t>Απαιτείται </a:t>
            </a:r>
            <a:r>
              <a:rPr lang="el-GR" sz="2700" b="1" dirty="0" smtClean="0"/>
              <a:t>νέος σχεδιασμός</a:t>
            </a:r>
            <a:r>
              <a:rPr lang="el-GR" sz="2700" dirty="0" smtClean="0"/>
              <a:t> για την επικοινωνιακή πολιτική και δημόσια παρουσία της Αστυνομίας, καθώς και τη διεθνή δικτύωση της.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rPr lang="el-GR" sz="2700" dirty="0" smtClean="0"/>
              <a:t>Είναι κρίσιμη η </a:t>
            </a:r>
            <a:r>
              <a:rPr lang="el-GR" sz="2700" b="1" dirty="0" smtClean="0"/>
              <a:t>ριζική αναδιάρθρωση</a:t>
            </a:r>
            <a:r>
              <a:rPr lang="el-GR" sz="2700" dirty="0" smtClean="0"/>
              <a:t> της δομής, της λειτουργίας, της φιλοσοφίας και των μεθόδων διδασκαλίας της Αστυνομικής Ακαδημίας και της εκπαίδευσης των αστυνομικών συνολικά.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rPr lang="el-GR" sz="2700" dirty="0" smtClean="0"/>
              <a:t>Η Αστυνομία πρέπει να αποκτήσει </a:t>
            </a:r>
            <a:r>
              <a:rPr lang="el-GR" sz="2700" b="1" dirty="0" smtClean="0"/>
              <a:t>πολιτική ορθής, αποτελεσματικής και δίκαιης διαχείρισης του ανθρωπίνου δυναμικού. </a:t>
            </a:r>
            <a:endParaRPr lang="el-GR" sz="2700" b="1" dirty="0"/>
          </a:p>
        </p:txBody>
      </p:sp>
    </p:spTree>
    <p:extLst>
      <p:ext uri="{BB962C8B-B14F-4D97-AF65-F5344CB8AC3E}">
        <p14:creationId xmlns="" xmlns:p14="http://schemas.microsoft.com/office/powerpoint/2010/main" val="4183421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Προσαρμοσμένος 6">
      <a:dk1>
        <a:srgbClr val="2849FD"/>
      </a:dk1>
      <a:lt1>
        <a:srgbClr val="FFFFFF"/>
      </a:lt1>
      <a:dk2>
        <a:srgbClr val="112CC1"/>
      </a:dk2>
      <a:lt2>
        <a:srgbClr val="E7E6E6"/>
      </a:lt2>
      <a:accent1>
        <a:srgbClr val="00B0F0"/>
      </a:accent1>
      <a:accent2>
        <a:srgbClr val="00B0F0"/>
      </a:accent2>
      <a:accent3>
        <a:srgbClr val="2849FD"/>
      </a:accent3>
      <a:accent4>
        <a:srgbClr val="D3DDFE"/>
      </a:accent4>
      <a:accent5>
        <a:srgbClr val="FBFF22"/>
      </a:accent5>
      <a:accent6>
        <a:srgbClr val="00B0F0"/>
      </a:accent6>
      <a:hlink>
        <a:srgbClr val="0563C1"/>
      </a:hlink>
      <a:folHlink>
        <a:srgbClr val="00B0F0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58E52-C9AB-45CD-90E2-A592FBC3F28E}">
  <ds:schemaRefs>
    <ds:schemaRef ds:uri="71af3243-3dd4-4a8d-8c0d-dd76da1f02a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1016</Words>
  <Application>Microsoft Office PowerPoint</Application>
  <PresentationFormat>Προσαρμογή</PresentationFormat>
  <Paragraphs>144</Paragraphs>
  <Slides>16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Custom</vt:lpstr>
      <vt:lpstr>«Αναδιοργάνωση του Αρχηγείου και των Επιτελικών Υπηρεσιών της Ελληνικής Αστυνομίας, Αναβάθμιση της Αστυνομικής Ακαδημίας» Μεταρρύθμιση για την Αστυνομία του 21ου αιώνα </vt:lpstr>
      <vt:lpstr>Το Έργο των Αστυνομικών σε ένα έτος (2023)</vt:lpstr>
      <vt:lpstr>Το Έργο των Αστυνομικών σε ένα έτος (2023)</vt:lpstr>
      <vt:lpstr>Το Έργο των Αστυνομικών σε ένα έτος (2023)</vt:lpstr>
      <vt:lpstr>Σύγκριση Βασικών Κατηγοριών Απόδοσης</vt:lpstr>
      <vt:lpstr>Το αντικείμενο του Νομοσχεδίου</vt:lpstr>
      <vt:lpstr>Γιατί Αλλάζουμε;</vt:lpstr>
      <vt:lpstr>Γιατί Αλλάζουμε;</vt:lpstr>
      <vt:lpstr>Διαφάνεια 9</vt:lpstr>
      <vt:lpstr>Η Αστυνομία του 21ου Αιώνα</vt:lpstr>
      <vt:lpstr>Το Αρχηγείο του 21ου Αιώνα</vt:lpstr>
      <vt:lpstr>Διαφάνεια 12</vt:lpstr>
      <vt:lpstr>Αναδιοργάνωση Επιτελικών Υπηρεσιών- οι σημαντικές αλλαγές</vt:lpstr>
      <vt:lpstr>Νέα Εκπαιδευτική Πολιτική οι σημαντικές αλλαγές</vt:lpstr>
      <vt:lpstr>Πρόγραμμα τεχνολογικής αναβάθμισης</vt:lpstr>
      <vt:lpstr>Τι θέλουμε να Πετύχουμε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Creative</dc:creator>
  <cp:lastModifiedBy>officer</cp:lastModifiedBy>
  <cp:revision>15</cp:revision>
  <dcterms:created xsi:type="dcterms:W3CDTF">2024-01-03T23:14:54Z</dcterms:created>
  <dcterms:modified xsi:type="dcterms:W3CDTF">2024-08-28T19:45:40Z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